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omments/comment2.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p:sldMasterIdLst>
    <p:sldMasterId id="2147483725" r:id="rId1"/>
  </p:sldMasterIdLst>
  <p:notesMasterIdLst>
    <p:notesMasterId r:id="rId52"/>
  </p:notesMasterIdLst>
  <p:handoutMasterIdLst>
    <p:handoutMasterId r:id="rId53"/>
  </p:handoutMasterIdLst>
  <p:sldIdLst>
    <p:sldId id="647" r:id="rId2"/>
    <p:sldId id="695" r:id="rId3"/>
    <p:sldId id="672" r:id="rId4"/>
    <p:sldId id="723" r:id="rId5"/>
    <p:sldId id="742" r:id="rId6"/>
    <p:sldId id="754" r:id="rId7"/>
    <p:sldId id="755" r:id="rId8"/>
    <p:sldId id="756" r:id="rId9"/>
    <p:sldId id="757" r:id="rId10"/>
    <p:sldId id="735" r:id="rId11"/>
    <p:sldId id="741" r:id="rId12"/>
    <p:sldId id="759" r:id="rId13"/>
    <p:sldId id="781" r:id="rId14"/>
    <p:sldId id="736" r:id="rId15"/>
    <p:sldId id="743" r:id="rId16"/>
    <p:sldId id="744" r:id="rId17"/>
    <p:sldId id="764" r:id="rId18"/>
    <p:sldId id="769" r:id="rId19"/>
    <p:sldId id="765" r:id="rId20"/>
    <p:sldId id="770" r:id="rId21"/>
    <p:sldId id="766" r:id="rId22"/>
    <p:sldId id="771" r:id="rId23"/>
    <p:sldId id="768" r:id="rId24"/>
    <p:sldId id="772" r:id="rId25"/>
    <p:sldId id="758" r:id="rId26"/>
    <p:sldId id="773" r:id="rId27"/>
    <p:sldId id="745" r:id="rId28"/>
    <p:sldId id="774" r:id="rId29"/>
    <p:sldId id="775" r:id="rId30"/>
    <p:sldId id="776" r:id="rId31"/>
    <p:sldId id="782" r:id="rId32"/>
    <p:sldId id="778" r:id="rId33"/>
    <p:sldId id="779" r:id="rId34"/>
    <p:sldId id="780" r:id="rId35"/>
    <p:sldId id="746" r:id="rId36"/>
    <p:sldId id="751" r:id="rId37"/>
    <p:sldId id="752" r:id="rId38"/>
    <p:sldId id="753" r:id="rId39"/>
    <p:sldId id="783" r:id="rId40"/>
    <p:sldId id="785" r:id="rId41"/>
    <p:sldId id="784" r:id="rId42"/>
    <p:sldId id="740" r:id="rId43"/>
    <p:sldId id="767" r:id="rId44"/>
    <p:sldId id="733" r:id="rId45"/>
    <p:sldId id="728" r:id="rId46"/>
    <p:sldId id="732" r:id="rId47"/>
    <p:sldId id="673" r:id="rId48"/>
    <p:sldId id="693" r:id="rId49"/>
    <p:sldId id="747" r:id="rId50"/>
    <p:sldId id="694" r:id="rId51"/>
  </p:sldIdLst>
  <p:sldSz cx="12192000" cy="6858000"/>
  <p:notesSz cx="7099300" cy="10234613"/>
  <p:defaultTex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p:defaultTextStyle>
  <p:extLst>
    <p:ext uri="{EFAFB233-063F-42B5-8137-9DF3F51BA10A}">
      <p15:sldGuideLst xmlns:p15="http://schemas.microsoft.com/office/powerpoint/2012/main">
        <p15:guide id="1" orient="horz" pos="2160" userDrawn="1">
          <p15:clr>
            <a:srgbClr val="A4A3A4"/>
          </p15:clr>
        </p15:guide>
        <p15:guide id="2" orient="horz" pos="618" userDrawn="1">
          <p15:clr>
            <a:srgbClr val="A4A3A4"/>
          </p15:clr>
        </p15:guide>
        <p15:guide id="3" orient="horz" pos="4042" userDrawn="1">
          <p15:clr>
            <a:srgbClr val="A4A3A4"/>
          </p15:clr>
        </p15:guide>
        <p15:guide id="4" pos="7499" userDrawn="1">
          <p15:clr>
            <a:srgbClr val="A4A3A4"/>
          </p15:clr>
        </p15:guide>
        <p15:guide id="5" pos="211" userDrawn="1">
          <p15:clr>
            <a:srgbClr val="A4A3A4"/>
          </p15:clr>
        </p15:guide>
        <p15:guide id="6" pos="3840" userDrawn="1">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or" initials="A" lastIdx="8" clrIdx="3"/>
  <p:cmAuthor id="4" name="Oliver Knapp" initials="OK" lastIdx="1" clrIdx="4">
    <p:extLst>
      <p:ext uri="{19B8F6BF-5375-455C-9EA6-DF929625EA0E}">
        <p15:presenceInfo xmlns:p15="http://schemas.microsoft.com/office/powerpoint/2012/main" userId="S::oknapp@lobo.ag::99840c43-eaf4-4c98-b882-d7243a32126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0"/>
    <a:srgbClr val="0065BD"/>
    <a:srgbClr val="000000"/>
    <a:srgbClr val="41BEFF"/>
    <a:srgbClr val="FF8000"/>
    <a:srgbClr val="CB6C1D"/>
    <a:srgbClr val="ECE8C2"/>
    <a:srgbClr val="91AC6B"/>
    <a:srgbClr val="074F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EFAABF-3FC6-79A7-88D0-5ED275D02EA5}" v="6" dt="2020-04-24T19:55:26.469"/>
    <p1510:client id="{3FCD6F4A-8AFE-CA49-5D3E-721380C181E1}" v="4722" dt="2020-04-25T20:35:01.134"/>
    <p1510:client id="{468817BB-4005-CF93-AA8E-03ED1D9AA994}" v="4" dt="2020-04-27T12:34:17.685"/>
    <p1510:client id="{5732DAA8-8753-CDF8-3C5D-C1048CF0CD09}" v="624" dt="2020-04-24T22:15:34.601"/>
    <p1510:client id="{7834F9AC-F177-5B50-26DA-E49D40E64A3C}" v="3316" dt="2020-04-26T23:55:11.900"/>
    <p1510:client id="{995E155F-B3C2-6A5A-216A-9C2323648A46}" v="57" dt="2020-04-24T10:46:12.546"/>
    <p1510:client id="{9F3D7665-2CAE-AF09-FFE7-7DF8764E59FC}" v="374" dt="2020-04-24T22:23:18.586"/>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Keine Formatvorlage, Tabellengitternetz">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46F890A9-2807-4EBB-B81D-B2AA78EC7F39}" styleName="Dunkle Formatvorlage 2 - Akzent 5/Akz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638B1855-1B75-4FBE-930C-398BA8C253C6}" styleName="Designformatvorlage 2 - Akz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89766" autoAdjust="0"/>
  </p:normalViewPr>
  <p:slideViewPr>
    <p:cSldViewPr>
      <p:cViewPr varScale="1">
        <p:scale>
          <a:sx n="68" d="100"/>
          <a:sy n="68" d="100"/>
        </p:scale>
        <p:origin x="90" y="168"/>
      </p:cViewPr>
      <p:guideLst>
        <p:guide orient="horz" pos="2160"/>
        <p:guide orient="horz" pos="618"/>
        <p:guide orient="horz" pos="4042"/>
        <p:guide pos="7499"/>
        <p:guide pos="211"/>
        <p:guide pos="3840"/>
      </p:guideLst>
    </p:cSldViewPr>
  </p:slideViewPr>
  <p:outlineViewPr>
    <p:cViewPr>
      <p:scale>
        <a:sx n="33" d="100"/>
        <a:sy n="33" d="100"/>
      </p:scale>
      <p:origin x="0" y="3909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1" d="100"/>
          <a:sy n="101" d="100"/>
        </p:scale>
        <p:origin x="-2532" y="-108"/>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3" dt="2019-09-11T09:57:16.883" idx="6">
    <p:pos x="594" y="249"/>
    <p:text>Ausblenden (?)</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4" dt="2020-04-26T03:57:35.189" idx="1">
    <p:pos x="3774" y="616"/>
    <p:text> Probably because
the different segments use a very different style of language. While facts and
Reasoning use sentences that explain complex situations and infer conclusions,
the decision and Leitsatz are simpler statements. This way, words, that would
count as rather useless for the semantic content of a sentence; conjunctions and
pronouns - which often work as the ’glue‘ of longer sentences - can be really
import for classification.
</p:text>
    <p:extLst>
      <p:ext uri="{C676402C-5697-4E1C-873F-D02D1690AC5C}">
        <p15:threadingInfo xmlns:p15="http://schemas.microsoft.com/office/powerpoint/2012/main" timeZoneBias="420"/>
      </p:ext>
    </p:extLst>
  </p:cm>
</p:cmLst>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13A2A6-A239-46BE-985B-8FF7FBC9E9AA}" type="doc">
      <dgm:prSet loTypeId="urn:microsoft.com/office/officeart/2005/8/layout/vList2" loCatId="list" qsTypeId="urn:microsoft.com/office/officeart/2005/8/quickstyle/simple1" qsCatId="simple" csTypeId="urn:microsoft.com/office/officeart/2005/8/colors/accent5_2" csCatId="accent5"/>
      <dgm:spPr/>
      <dgm:t>
        <a:bodyPr/>
        <a:lstStyle/>
        <a:p>
          <a:endParaRPr lang="de-DE"/>
        </a:p>
      </dgm:t>
    </dgm:pt>
    <dgm:pt modelId="{2420D9DD-2446-43FB-8F8F-DA1A0BD4F84A}">
      <dgm:prSet/>
      <dgm:spPr/>
      <dgm:t>
        <a:bodyPr/>
        <a:lstStyle/>
        <a:p>
          <a:r>
            <a:rPr lang="de-DE"/>
            <a:t>What is the structure of German legal judgment?</a:t>
          </a:r>
        </a:p>
      </dgm:t>
    </dgm:pt>
    <dgm:pt modelId="{D49E2469-8523-4147-B8DB-44939127FF79}" type="parTrans" cxnId="{B3E03399-FFF7-4372-B5F0-BD0EE742E30B}">
      <dgm:prSet/>
      <dgm:spPr/>
      <dgm:t>
        <a:bodyPr/>
        <a:lstStyle/>
        <a:p>
          <a:endParaRPr lang="de-DE"/>
        </a:p>
      </dgm:t>
    </dgm:pt>
    <dgm:pt modelId="{2FB2145D-5BA8-45A2-9A20-6763BF4AD9F8}" type="sibTrans" cxnId="{B3E03399-FFF7-4372-B5F0-BD0EE742E30B}">
      <dgm:prSet/>
      <dgm:spPr/>
      <dgm:t>
        <a:bodyPr/>
        <a:lstStyle/>
        <a:p>
          <a:endParaRPr lang="de-DE"/>
        </a:p>
      </dgm:t>
    </dgm:pt>
    <dgm:pt modelId="{6B0BE97C-C509-4DC4-983C-660BD055696D}">
      <dgm:prSet/>
      <dgm:spPr/>
      <dgm:t>
        <a:bodyPr/>
        <a:lstStyle/>
        <a:p>
          <a:r>
            <a:rPr lang="de-DE"/>
            <a:t>How can manually processed judgments be used for performance evaluation and machine learning?</a:t>
          </a:r>
        </a:p>
      </dgm:t>
    </dgm:pt>
    <dgm:pt modelId="{F96E5C5F-59A8-4E5D-8FA2-D1C2EBE7A26D}" type="parTrans" cxnId="{94223C2F-DFAA-4AFB-8236-5022A7A957BA}">
      <dgm:prSet/>
      <dgm:spPr/>
      <dgm:t>
        <a:bodyPr/>
        <a:lstStyle/>
        <a:p>
          <a:endParaRPr lang="de-DE"/>
        </a:p>
      </dgm:t>
    </dgm:pt>
    <dgm:pt modelId="{25A9E9BC-7CE4-4AC8-98D6-A90D7B5E641E}" type="sibTrans" cxnId="{94223C2F-DFAA-4AFB-8236-5022A7A957BA}">
      <dgm:prSet/>
      <dgm:spPr/>
      <dgm:t>
        <a:bodyPr/>
        <a:lstStyle/>
        <a:p>
          <a:endParaRPr lang="de-DE"/>
        </a:p>
      </dgm:t>
    </dgm:pt>
    <dgm:pt modelId="{F1FECF5E-B38F-49D0-ABAC-58CDCEF51C38}">
      <dgm:prSet/>
      <dgm:spPr/>
      <dgm:t>
        <a:bodyPr/>
        <a:lstStyle/>
        <a:p>
          <a:r>
            <a:rPr lang="de-DE"/>
            <a:t>What metadata should be extracted?</a:t>
          </a:r>
        </a:p>
      </dgm:t>
    </dgm:pt>
    <dgm:pt modelId="{E6D8DADD-EB08-41BE-B458-AD22CA5037F0}" type="parTrans" cxnId="{6377A980-50FB-4C03-BBEA-0D56EE61A0BB}">
      <dgm:prSet/>
      <dgm:spPr/>
      <dgm:t>
        <a:bodyPr/>
        <a:lstStyle/>
        <a:p>
          <a:endParaRPr lang="de-DE"/>
        </a:p>
      </dgm:t>
    </dgm:pt>
    <dgm:pt modelId="{66F3B039-0101-44E3-A3F5-727E336F4E83}" type="sibTrans" cxnId="{6377A980-50FB-4C03-BBEA-0D56EE61A0BB}">
      <dgm:prSet/>
      <dgm:spPr/>
      <dgm:t>
        <a:bodyPr/>
        <a:lstStyle/>
        <a:p>
          <a:endParaRPr lang="de-DE"/>
        </a:p>
      </dgm:t>
    </dgm:pt>
    <dgm:pt modelId="{CC0FC88D-A185-413A-817D-7D4B558C1EEB}">
      <dgm:prSet/>
      <dgm:spPr/>
      <dgm:t>
        <a:bodyPr/>
        <a:lstStyle/>
        <a:p>
          <a:r>
            <a:rPr lang="de-DE"/>
            <a:t>Evaluation: How good does it perform?</a:t>
          </a:r>
        </a:p>
      </dgm:t>
    </dgm:pt>
    <dgm:pt modelId="{C5F0389F-7248-49CD-B2F1-2603AC5AA56D}" type="parTrans" cxnId="{4B600BE0-AA88-4474-B4B1-3AAD206EEF6B}">
      <dgm:prSet/>
      <dgm:spPr/>
      <dgm:t>
        <a:bodyPr/>
        <a:lstStyle/>
        <a:p>
          <a:endParaRPr lang="de-DE"/>
        </a:p>
      </dgm:t>
    </dgm:pt>
    <dgm:pt modelId="{AC0CE8BA-12C4-4BED-8AA9-B017AF6AF587}" type="sibTrans" cxnId="{4B600BE0-AA88-4474-B4B1-3AAD206EEF6B}">
      <dgm:prSet/>
      <dgm:spPr/>
      <dgm:t>
        <a:bodyPr/>
        <a:lstStyle/>
        <a:p>
          <a:endParaRPr lang="de-DE"/>
        </a:p>
      </dgm:t>
    </dgm:pt>
    <dgm:pt modelId="{10F557E1-F8FB-4F99-B3C0-8561B33B8E59}" type="pres">
      <dgm:prSet presAssocID="{1613A2A6-A239-46BE-985B-8FF7FBC9E9AA}" presName="linear" presStyleCnt="0">
        <dgm:presLayoutVars>
          <dgm:animLvl val="lvl"/>
          <dgm:resizeHandles val="exact"/>
        </dgm:presLayoutVars>
      </dgm:prSet>
      <dgm:spPr/>
    </dgm:pt>
    <dgm:pt modelId="{C87050BD-AA7C-4A31-A664-FA19E86C1C06}" type="pres">
      <dgm:prSet presAssocID="{2420D9DD-2446-43FB-8F8F-DA1A0BD4F84A}" presName="parentText" presStyleLbl="node1" presStyleIdx="0" presStyleCnt="4">
        <dgm:presLayoutVars>
          <dgm:chMax val="0"/>
          <dgm:bulletEnabled val="1"/>
        </dgm:presLayoutVars>
      </dgm:prSet>
      <dgm:spPr/>
    </dgm:pt>
    <dgm:pt modelId="{B0DB8EEF-31FA-45AD-9599-4B0552F19E04}" type="pres">
      <dgm:prSet presAssocID="{2FB2145D-5BA8-45A2-9A20-6763BF4AD9F8}" presName="spacer" presStyleCnt="0"/>
      <dgm:spPr/>
    </dgm:pt>
    <dgm:pt modelId="{3B9EF25B-C992-4639-BDEB-71E1374DD9F8}" type="pres">
      <dgm:prSet presAssocID="{6B0BE97C-C509-4DC4-983C-660BD055696D}" presName="parentText" presStyleLbl="node1" presStyleIdx="1" presStyleCnt="4">
        <dgm:presLayoutVars>
          <dgm:chMax val="0"/>
          <dgm:bulletEnabled val="1"/>
        </dgm:presLayoutVars>
      </dgm:prSet>
      <dgm:spPr/>
    </dgm:pt>
    <dgm:pt modelId="{20E39248-8DF4-4235-850B-2C6BEF9FEEEF}" type="pres">
      <dgm:prSet presAssocID="{25A9E9BC-7CE4-4AC8-98D6-A90D7B5E641E}" presName="spacer" presStyleCnt="0"/>
      <dgm:spPr/>
    </dgm:pt>
    <dgm:pt modelId="{DFBB68CF-407B-4897-9F1C-D67222FBD8CD}" type="pres">
      <dgm:prSet presAssocID="{F1FECF5E-B38F-49D0-ABAC-58CDCEF51C38}" presName="parentText" presStyleLbl="node1" presStyleIdx="2" presStyleCnt="4">
        <dgm:presLayoutVars>
          <dgm:chMax val="0"/>
          <dgm:bulletEnabled val="1"/>
        </dgm:presLayoutVars>
      </dgm:prSet>
      <dgm:spPr/>
    </dgm:pt>
    <dgm:pt modelId="{F066FE35-1CF7-4433-9DE3-B38715AF6D36}" type="pres">
      <dgm:prSet presAssocID="{66F3B039-0101-44E3-A3F5-727E336F4E83}" presName="spacer" presStyleCnt="0"/>
      <dgm:spPr/>
    </dgm:pt>
    <dgm:pt modelId="{D66B059B-D737-45CA-AE89-6B81B5C15755}" type="pres">
      <dgm:prSet presAssocID="{CC0FC88D-A185-413A-817D-7D4B558C1EEB}" presName="parentText" presStyleLbl="node1" presStyleIdx="3" presStyleCnt="4">
        <dgm:presLayoutVars>
          <dgm:chMax val="0"/>
          <dgm:bulletEnabled val="1"/>
        </dgm:presLayoutVars>
      </dgm:prSet>
      <dgm:spPr/>
    </dgm:pt>
  </dgm:ptLst>
  <dgm:cxnLst>
    <dgm:cxn modelId="{94223C2F-DFAA-4AFB-8236-5022A7A957BA}" srcId="{1613A2A6-A239-46BE-985B-8FF7FBC9E9AA}" destId="{6B0BE97C-C509-4DC4-983C-660BD055696D}" srcOrd="1" destOrd="0" parTransId="{F96E5C5F-59A8-4E5D-8FA2-D1C2EBE7A26D}" sibTransId="{25A9E9BC-7CE4-4AC8-98D6-A90D7B5E641E}"/>
    <dgm:cxn modelId="{8F5ADE42-176E-4432-8CE1-EEB55C3931D5}" type="presOf" srcId="{2420D9DD-2446-43FB-8F8F-DA1A0BD4F84A}" destId="{C87050BD-AA7C-4A31-A664-FA19E86C1C06}" srcOrd="0" destOrd="0" presId="urn:microsoft.com/office/officeart/2005/8/layout/vList2"/>
    <dgm:cxn modelId="{6377A980-50FB-4C03-BBEA-0D56EE61A0BB}" srcId="{1613A2A6-A239-46BE-985B-8FF7FBC9E9AA}" destId="{F1FECF5E-B38F-49D0-ABAC-58CDCEF51C38}" srcOrd="2" destOrd="0" parTransId="{E6D8DADD-EB08-41BE-B458-AD22CA5037F0}" sibTransId="{66F3B039-0101-44E3-A3F5-727E336F4E83}"/>
    <dgm:cxn modelId="{B3E03399-FFF7-4372-B5F0-BD0EE742E30B}" srcId="{1613A2A6-A239-46BE-985B-8FF7FBC9E9AA}" destId="{2420D9DD-2446-43FB-8F8F-DA1A0BD4F84A}" srcOrd="0" destOrd="0" parTransId="{D49E2469-8523-4147-B8DB-44939127FF79}" sibTransId="{2FB2145D-5BA8-45A2-9A20-6763BF4AD9F8}"/>
    <dgm:cxn modelId="{9FA0559F-03D0-4CAE-AFAA-5433DEB3D172}" type="presOf" srcId="{1613A2A6-A239-46BE-985B-8FF7FBC9E9AA}" destId="{10F557E1-F8FB-4F99-B3C0-8561B33B8E59}" srcOrd="0" destOrd="0" presId="urn:microsoft.com/office/officeart/2005/8/layout/vList2"/>
    <dgm:cxn modelId="{9DAEFFC4-490F-4EA3-AC52-3A1C590957DE}" type="presOf" srcId="{CC0FC88D-A185-413A-817D-7D4B558C1EEB}" destId="{D66B059B-D737-45CA-AE89-6B81B5C15755}" srcOrd="0" destOrd="0" presId="urn:microsoft.com/office/officeart/2005/8/layout/vList2"/>
    <dgm:cxn modelId="{004C8DDE-A44C-4DC3-929D-0A768198EC26}" type="presOf" srcId="{F1FECF5E-B38F-49D0-ABAC-58CDCEF51C38}" destId="{DFBB68CF-407B-4897-9F1C-D67222FBD8CD}" srcOrd="0" destOrd="0" presId="urn:microsoft.com/office/officeart/2005/8/layout/vList2"/>
    <dgm:cxn modelId="{4B600BE0-AA88-4474-B4B1-3AAD206EEF6B}" srcId="{1613A2A6-A239-46BE-985B-8FF7FBC9E9AA}" destId="{CC0FC88D-A185-413A-817D-7D4B558C1EEB}" srcOrd="3" destOrd="0" parTransId="{C5F0389F-7248-49CD-B2F1-2603AC5AA56D}" sibTransId="{AC0CE8BA-12C4-4BED-8AA9-B017AF6AF587}"/>
    <dgm:cxn modelId="{EED514F2-0D4A-4172-AE3A-D0EFCE22F9D7}" type="presOf" srcId="{6B0BE97C-C509-4DC4-983C-660BD055696D}" destId="{3B9EF25B-C992-4639-BDEB-71E1374DD9F8}" srcOrd="0" destOrd="0" presId="urn:microsoft.com/office/officeart/2005/8/layout/vList2"/>
    <dgm:cxn modelId="{FF37B772-98F1-415E-B78A-88EED9A25DAC}" type="presParOf" srcId="{10F557E1-F8FB-4F99-B3C0-8561B33B8E59}" destId="{C87050BD-AA7C-4A31-A664-FA19E86C1C06}" srcOrd="0" destOrd="0" presId="urn:microsoft.com/office/officeart/2005/8/layout/vList2"/>
    <dgm:cxn modelId="{037375A2-DE15-4DF5-9B10-914D51467DA4}" type="presParOf" srcId="{10F557E1-F8FB-4F99-B3C0-8561B33B8E59}" destId="{B0DB8EEF-31FA-45AD-9599-4B0552F19E04}" srcOrd="1" destOrd="0" presId="urn:microsoft.com/office/officeart/2005/8/layout/vList2"/>
    <dgm:cxn modelId="{A9733009-6029-4FCC-96F8-EDC235002080}" type="presParOf" srcId="{10F557E1-F8FB-4F99-B3C0-8561B33B8E59}" destId="{3B9EF25B-C992-4639-BDEB-71E1374DD9F8}" srcOrd="2" destOrd="0" presId="urn:microsoft.com/office/officeart/2005/8/layout/vList2"/>
    <dgm:cxn modelId="{2975084E-60A6-4B0A-BAEE-AEA4CF0B6AB1}" type="presParOf" srcId="{10F557E1-F8FB-4F99-B3C0-8561B33B8E59}" destId="{20E39248-8DF4-4235-850B-2C6BEF9FEEEF}" srcOrd="3" destOrd="0" presId="urn:microsoft.com/office/officeart/2005/8/layout/vList2"/>
    <dgm:cxn modelId="{0C950A5E-B19D-442D-B15D-71EBF421DD22}" type="presParOf" srcId="{10F557E1-F8FB-4F99-B3C0-8561B33B8E59}" destId="{DFBB68CF-407B-4897-9F1C-D67222FBD8CD}" srcOrd="4" destOrd="0" presId="urn:microsoft.com/office/officeart/2005/8/layout/vList2"/>
    <dgm:cxn modelId="{ABD057C6-F492-41CC-8259-1B39428F63AF}" type="presParOf" srcId="{10F557E1-F8FB-4F99-B3C0-8561B33B8E59}" destId="{F066FE35-1CF7-4433-9DE3-B38715AF6D36}" srcOrd="5" destOrd="0" presId="urn:microsoft.com/office/officeart/2005/8/layout/vList2"/>
    <dgm:cxn modelId="{6DFD5BC9-391E-4271-A4BB-AABD35D856F8}" type="presParOf" srcId="{10F557E1-F8FB-4F99-B3C0-8561B33B8E59}" destId="{D66B059B-D737-45CA-AE89-6B81B5C15755}"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EABC39F-DF0B-4C1E-903A-903DFE68D062}" type="doc">
      <dgm:prSet loTypeId="urn:microsoft.com/office/officeart/2005/8/layout/vList2" loCatId="list" qsTypeId="urn:microsoft.com/office/officeart/2005/8/quickstyle/simple1" qsCatId="simple" csTypeId="urn:microsoft.com/office/officeart/2005/8/colors/accent5_2" csCatId="accent5"/>
      <dgm:spPr/>
      <dgm:t>
        <a:bodyPr/>
        <a:lstStyle/>
        <a:p>
          <a:endParaRPr lang="de-DE"/>
        </a:p>
      </dgm:t>
    </dgm:pt>
    <dgm:pt modelId="{12D028D7-F119-47E2-9792-F0217924198B}">
      <dgm:prSet/>
      <dgm:spPr/>
      <dgm:t>
        <a:bodyPr/>
        <a:lstStyle/>
        <a:p>
          <a:r>
            <a:rPr lang="de-DE"/>
            <a:t>Rubrum</a:t>
          </a:r>
        </a:p>
      </dgm:t>
    </dgm:pt>
    <dgm:pt modelId="{4A8C6FB0-DBEF-42F9-A569-B7E550B4F682}" type="parTrans" cxnId="{6979F80C-A1F2-4113-9C94-BD827ED2B29D}">
      <dgm:prSet/>
      <dgm:spPr/>
      <dgm:t>
        <a:bodyPr/>
        <a:lstStyle/>
        <a:p>
          <a:endParaRPr lang="de-DE"/>
        </a:p>
      </dgm:t>
    </dgm:pt>
    <dgm:pt modelId="{737D8400-B578-49FF-A2C3-CEB8C0A934CC}" type="sibTrans" cxnId="{6979F80C-A1F2-4113-9C94-BD827ED2B29D}">
      <dgm:prSet/>
      <dgm:spPr/>
      <dgm:t>
        <a:bodyPr/>
        <a:lstStyle/>
        <a:p>
          <a:endParaRPr lang="de-DE"/>
        </a:p>
      </dgm:t>
    </dgm:pt>
    <dgm:pt modelId="{1A77570E-12AA-437A-B3D7-72DCF08B4903}">
      <dgm:prSet/>
      <dgm:spPr/>
      <dgm:t>
        <a:bodyPr/>
        <a:lstStyle/>
        <a:p>
          <a:r>
            <a:rPr lang="de-DE"/>
            <a:t>Decision/Tenor/Entscheidungsformel</a:t>
          </a:r>
        </a:p>
      </dgm:t>
    </dgm:pt>
    <dgm:pt modelId="{93CE529A-E24D-4C07-B870-85412F54F272}" type="parTrans" cxnId="{43C48852-1D43-45AB-93AC-C578629D5384}">
      <dgm:prSet/>
      <dgm:spPr/>
      <dgm:t>
        <a:bodyPr/>
        <a:lstStyle/>
        <a:p>
          <a:endParaRPr lang="de-DE"/>
        </a:p>
      </dgm:t>
    </dgm:pt>
    <dgm:pt modelId="{0DFCC4A2-C1BA-4DF7-9D5D-4A9D6028E034}" type="sibTrans" cxnId="{43C48852-1D43-45AB-93AC-C578629D5384}">
      <dgm:prSet/>
      <dgm:spPr/>
      <dgm:t>
        <a:bodyPr/>
        <a:lstStyle/>
        <a:p>
          <a:endParaRPr lang="de-DE"/>
        </a:p>
      </dgm:t>
    </dgm:pt>
    <dgm:pt modelId="{F0932DE5-FE3C-4435-AABB-C29D24D3BE7E}">
      <dgm:prSet/>
      <dgm:spPr/>
      <dgm:t>
        <a:bodyPr/>
        <a:lstStyle/>
        <a:p>
          <a:r>
            <a:rPr lang="de-DE"/>
            <a:t>Facts/Tatbestand</a:t>
          </a:r>
        </a:p>
      </dgm:t>
    </dgm:pt>
    <dgm:pt modelId="{8C4DE165-2970-4ACD-8589-E020FC7FC5F4}" type="parTrans" cxnId="{0FF6870A-23D8-4EA7-8D35-02A1A6C52A57}">
      <dgm:prSet/>
      <dgm:spPr/>
      <dgm:t>
        <a:bodyPr/>
        <a:lstStyle/>
        <a:p>
          <a:endParaRPr lang="de-DE"/>
        </a:p>
      </dgm:t>
    </dgm:pt>
    <dgm:pt modelId="{C10C3F93-33BD-4443-9BBE-2745777312D4}" type="sibTrans" cxnId="{0FF6870A-23D8-4EA7-8D35-02A1A6C52A57}">
      <dgm:prSet/>
      <dgm:spPr/>
      <dgm:t>
        <a:bodyPr/>
        <a:lstStyle/>
        <a:p>
          <a:endParaRPr lang="de-DE"/>
        </a:p>
      </dgm:t>
    </dgm:pt>
    <dgm:pt modelId="{5697F3A3-9934-41F4-BCD4-4BDB90F1485D}">
      <dgm:prSet/>
      <dgm:spPr/>
      <dgm:t>
        <a:bodyPr/>
        <a:lstStyle/>
        <a:p>
          <a:r>
            <a:rPr lang="de-DE"/>
            <a:t>Reasoning/Gründe</a:t>
          </a:r>
        </a:p>
      </dgm:t>
    </dgm:pt>
    <dgm:pt modelId="{F22F5D53-AB5C-4C4B-BEAB-901958756D1A}" type="parTrans" cxnId="{A7BCF1B9-8B8A-44E5-BFDD-D9B03103F266}">
      <dgm:prSet/>
      <dgm:spPr/>
      <dgm:t>
        <a:bodyPr/>
        <a:lstStyle/>
        <a:p>
          <a:endParaRPr lang="de-DE"/>
        </a:p>
      </dgm:t>
    </dgm:pt>
    <dgm:pt modelId="{A4AD39A0-0704-441E-BC28-B29E0071EDE7}" type="sibTrans" cxnId="{A7BCF1B9-8B8A-44E5-BFDD-D9B03103F266}">
      <dgm:prSet/>
      <dgm:spPr/>
      <dgm:t>
        <a:bodyPr/>
        <a:lstStyle/>
        <a:p>
          <a:endParaRPr lang="de-DE"/>
        </a:p>
      </dgm:t>
    </dgm:pt>
    <dgm:pt modelId="{F5A935F2-E472-44AA-83B4-FB5FDA080551}">
      <dgm:prSet/>
      <dgm:spPr/>
      <dgm:t>
        <a:bodyPr/>
        <a:lstStyle/>
        <a:p>
          <a:r>
            <a:rPr lang="de-DE"/>
            <a:t>Previous Instances</a:t>
          </a:r>
        </a:p>
      </dgm:t>
    </dgm:pt>
    <dgm:pt modelId="{419293FA-AD5C-4A6F-BF2F-371BED2A03B5}" type="parTrans" cxnId="{E50C6DB7-7AE5-496B-BA89-9A0D658388BD}">
      <dgm:prSet/>
      <dgm:spPr/>
      <dgm:t>
        <a:bodyPr/>
        <a:lstStyle/>
        <a:p>
          <a:endParaRPr lang="de-DE"/>
        </a:p>
      </dgm:t>
    </dgm:pt>
    <dgm:pt modelId="{272DFE13-806C-44B4-AF5C-4D6B92B478BB}" type="sibTrans" cxnId="{E50C6DB7-7AE5-496B-BA89-9A0D658388BD}">
      <dgm:prSet/>
      <dgm:spPr/>
      <dgm:t>
        <a:bodyPr/>
        <a:lstStyle/>
        <a:p>
          <a:endParaRPr lang="de-DE"/>
        </a:p>
      </dgm:t>
    </dgm:pt>
    <dgm:pt modelId="{4756803C-22BB-4804-B9F7-A75FDA11EAAA}" type="pres">
      <dgm:prSet presAssocID="{3EABC39F-DF0B-4C1E-903A-903DFE68D062}" presName="linear" presStyleCnt="0">
        <dgm:presLayoutVars>
          <dgm:animLvl val="lvl"/>
          <dgm:resizeHandles val="exact"/>
        </dgm:presLayoutVars>
      </dgm:prSet>
      <dgm:spPr/>
    </dgm:pt>
    <dgm:pt modelId="{8BC95175-5F70-4842-9BA8-CD22FEE8D25A}" type="pres">
      <dgm:prSet presAssocID="{12D028D7-F119-47E2-9792-F0217924198B}" presName="parentText" presStyleLbl="node1" presStyleIdx="0" presStyleCnt="5">
        <dgm:presLayoutVars>
          <dgm:chMax val="0"/>
          <dgm:bulletEnabled val="1"/>
        </dgm:presLayoutVars>
      </dgm:prSet>
      <dgm:spPr/>
    </dgm:pt>
    <dgm:pt modelId="{3DFAB166-841E-4BEE-B22F-F5C9DAB02234}" type="pres">
      <dgm:prSet presAssocID="{737D8400-B578-49FF-A2C3-CEB8C0A934CC}" presName="spacer" presStyleCnt="0"/>
      <dgm:spPr/>
    </dgm:pt>
    <dgm:pt modelId="{8FB6B192-9953-4226-8B2F-B53B2FBF110B}" type="pres">
      <dgm:prSet presAssocID="{1A77570E-12AA-437A-B3D7-72DCF08B4903}" presName="parentText" presStyleLbl="node1" presStyleIdx="1" presStyleCnt="5">
        <dgm:presLayoutVars>
          <dgm:chMax val="0"/>
          <dgm:bulletEnabled val="1"/>
        </dgm:presLayoutVars>
      </dgm:prSet>
      <dgm:spPr/>
    </dgm:pt>
    <dgm:pt modelId="{7BC7AF34-D2C9-4698-80A4-AEDB3457EAB1}" type="pres">
      <dgm:prSet presAssocID="{0DFCC4A2-C1BA-4DF7-9D5D-4A9D6028E034}" presName="spacer" presStyleCnt="0"/>
      <dgm:spPr/>
    </dgm:pt>
    <dgm:pt modelId="{6EEA4FA2-C157-444D-87AC-D8311A252877}" type="pres">
      <dgm:prSet presAssocID="{F0932DE5-FE3C-4435-AABB-C29D24D3BE7E}" presName="parentText" presStyleLbl="node1" presStyleIdx="2" presStyleCnt="5">
        <dgm:presLayoutVars>
          <dgm:chMax val="0"/>
          <dgm:bulletEnabled val="1"/>
        </dgm:presLayoutVars>
      </dgm:prSet>
      <dgm:spPr/>
    </dgm:pt>
    <dgm:pt modelId="{F84C6574-4E1F-4463-8285-3C33EB3BC032}" type="pres">
      <dgm:prSet presAssocID="{C10C3F93-33BD-4443-9BBE-2745777312D4}" presName="spacer" presStyleCnt="0"/>
      <dgm:spPr/>
    </dgm:pt>
    <dgm:pt modelId="{E87A3F1A-9886-48F7-ACCA-DF16B2F76B29}" type="pres">
      <dgm:prSet presAssocID="{5697F3A3-9934-41F4-BCD4-4BDB90F1485D}" presName="parentText" presStyleLbl="node1" presStyleIdx="3" presStyleCnt="5">
        <dgm:presLayoutVars>
          <dgm:chMax val="0"/>
          <dgm:bulletEnabled val="1"/>
        </dgm:presLayoutVars>
      </dgm:prSet>
      <dgm:spPr/>
    </dgm:pt>
    <dgm:pt modelId="{08C68EF1-4018-4286-BB7C-A4C834125354}" type="pres">
      <dgm:prSet presAssocID="{A4AD39A0-0704-441E-BC28-B29E0071EDE7}" presName="spacer" presStyleCnt="0"/>
      <dgm:spPr/>
    </dgm:pt>
    <dgm:pt modelId="{4569D8A4-55DA-461A-A8AD-86583B3BBEA1}" type="pres">
      <dgm:prSet presAssocID="{F5A935F2-E472-44AA-83B4-FB5FDA080551}" presName="parentText" presStyleLbl="node1" presStyleIdx="4" presStyleCnt="5">
        <dgm:presLayoutVars>
          <dgm:chMax val="0"/>
          <dgm:bulletEnabled val="1"/>
        </dgm:presLayoutVars>
      </dgm:prSet>
      <dgm:spPr/>
    </dgm:pt>
  </dgm:ptLst>
  <dgm:cxnLst>
    <dgm:cxn modelId="{0FF6870A-23D8-4EA7-8D35-02A1A6C52A57}" srcId="{3EABC39F-DF0B-4C1E-903A-903DFE68D062}" destId="{F0932DE5-FE3C-4435-AABB-C29D24D3BE7E}" srcOrd="2" destOrd="0" parTransId="{8C4DE165-2970-4ACD-8589-E020FC7FC5F4}" sibTransId="{C10C3F93-33BD-4443-9BBE-2745777312D4}"/>
    <dgm:cxn modelId="{6979F80C-A1F2-4113-9C94-BD827ED2B29D}" srcId="{3EABC39F-DF0B-4C1E-903A-903DFE68D062}" destId="{12D028D7-F119-47E2-9792-F0217924198B}" srcOrd="0" destOrd="0" parTransId="{4A8C6FB0-DBEF-42F9-A569-B7E550B4F682}" sibTransId="{737D8400-B578-49FF-A2C3-CEB8C0A934CC}"/>
    <dgm:cxn modelId="{68AD4065-9199-4219-BBC3-1943FD88ECCD}" type="presOf" srcId="{12D028D7-F119-47E2-9792-F0217924198B}" destId="{8BC95175-5F70-4842-9BA8-CD22FEE8D25A}" srcOrd="0" destOrd="0" presId="urn:microsoft.com/office/officeart/2005/8/layout/vList2"/>
    <dgm:cxn modelId="{43C48852-1D43-45AB-93AC-C578629D5384}" srcId="{3EABC39F-DF0B-4C1E-903A-903DFE68D062}" destId="{1A77570E-12AA-437A-B3D7-72DCF08B4903}" srcOrd="1" destOrd="0" parTransId="{93CE529A-E24D-4C07-B870-85412F54F272}" sibTransId="{0DFCC4A2-C1BA-4DF7-9D5D-4A9D6028E034}"/>
    <dgm:cxn modelId="{99DD9F59-4609-487F-9214-E4AA075C5268}" type="presOf" srcId="{3EABC39F-DF0B-4C1E-903A-903DFE68D062}" destId="{4756803C-22BB-4804-B9F7-A75FDA11EAAA}" srcOrd="0" destOrd="0" presId="urn:microsoft.com/office/officeart/2005/8/layout/vList2"/>
    <dgm:cxn modelId="{A3195899-F84A-4CBA-9AAE-E8DEF9BED798}" type="presOf" srcId="{F0932DE5-FE3C-4435-AABB-C29D24D3BE7E}" destId="{6EEA4FA2-C157-444D-87AC-D8311A252877}" srcOrd="0" destOrd="0" presId="urn:microsoft.com/office/officeart/2005/8/layout/vList2"/>
    <dgm:cxn modelId="{E50C6DB7-7AE5-496B-BA89-9A0D658388BD}" srcId="{3EABC39F-DF0B-4C1E-903A-903DFE68D062}" destId="{F5A935F2-E472-44AA-83B4-FB5FDA080551}" srcOrd="4" destOrd="0" parTransId="{419293FA-AD5C-4A6F-BF2F-371BED2A03B5}" sibTransId="{272DFE13-806C-44B4-AF5C-4D6B92B478BB}"/>
    <dgm:cxn modelId="{A7BCF1B9-8B8A-44E5-BFDD-D9B03103F266}" srcId="{3EABC39F-DF0B-4C1E-903A-903DFE68D062}" destId="{5697F3A3-9934-41F4-BCD4-4BDB90F1485D}" srcOrd="3" destOrd="0" parTransId="{F22F5D53-AB5C-4C4B-BEAB-901958756D1A}" sibTransId="{A4AD39A0-0704-441E-BC28-B29E0071EDE7}"/>
    <dgm:cxn modelId="{D4E577D2-6993-4BD7-8DF3-CF0492AC2CC9}" type="presOf" srcId="{5697F3A3-9934-41F4-BCD4-4BDB90F1485D}" destId="{E87A3F1A-9886-48F7-ACCA-DF16B2F76B29}" srcOrd="0" destOrd="0" presId="urn:microsoft.com/office/officeart/2005/8/layout/vList2"/>
    <dgm:cxn modelId="{5F8DD9D2-667A-4F04-81E4-D6BD9DBBE37F}" type="presOf" srcId="{1A77570E-12AA-437A-B3D7-72DCF08B4903}" destId="{8FB6B192-9953-4226-8B2F-B53B2FBF110B}" srcOrd="0" destOrd="0" presId="urn:microsoft.com/office/officeart/2005/8/layout/vList2"/>
    <dgm:cxn modelId="{AE3FDCFE-0A93-4CDB-A0EB-FF95AE4CEECD}" type="presOf" srcId="{F5A935F2-E472-44AA-83B4-FB5FDA080551}" destId="{4569D8A4-55DA-461A-A8AD-86583B3BBEA1}" srcOrd="0" destOrd="0" presId="urn:microsoft.com/office/officeart/2005/8/layout/vList2"/>
    <dgm:cxn modelId="{E1FACDBC-7F62-4755-A952-73AB00780D3D}" type="presParOf" srcId="{4756803C-22BB-4804-B9F7-A75FDA11EAAA}" destId="{8BC95175-5F70-4842-9BA8-CD22FEE8D25A}" srcOrd="0" destOrd="0" presId="urn:microsoft.com/office/officeart/2005/8/layout/vList2"/>
    <dgm:cxn modelId="{5251F1E1-DCD9-41C1-8172-9C8CE0B26458}" type="presParOf" srcId="{4756803C-22BB-4804-B9F7-A75FDA11EAAA}" destId="{3DFAB166-841E-4BEE-B22F-F5C9DAB02234}" srcOrd="1" destOrd="0" presId="urn:microsoft.com/office/officeart/2005/8/layout/vList2"/>
    <dgm:cxn modelId="{63750A83-6686-4AF7-B393-BDDC0208E747}" type="presParOf" srcId="{4756803C-22BB-4804-B9F7-A75FDA11EAAA}" destId="{8FB6B192-9953-4226-8B2F-B53B2FBF110B}" srcOrd="2" destOrd="0" presId="urn:microsoft.com/office/officeart/2005/8/layout/vList2"/>
    <dgm:cxn modelId="{670B362F-DBF0-4BAA-A11F-DF3CD8272DE2}" type="presParOf" srcId="{4756803C-22BB-4804-B9F7-A75FDA11EAAA}" destId="{7BC7AF34-D2C9-4698-80A4-AEDB3457EAB1}" srcOrd="3" destOrd="0" presId="urn:microsoft.com/office/officeart/2005/8/layout/vList2"/>
    <dgm:cxn modelId="{4331A2B9-E1BD-4931-9827-B89AE2EF0B00}" type="presParOf" srcId="{4756803C-22BB-4804-B9F7-A75FDA11EAAA}" destId="{6EEA4FA2-C157-444D-87AC-D8311A252877}" srcOrd="4" destOrd="0" presId="urn:microsoft.com/office/officeart/2005/8/layout/vList2"/>
    <dgm:cxn modelId="{969BB6BA-09C1-4E52-B603-86BF8D1B8441}" type="presParOf" srcId="{4756803C-22BB-4804-B9F7-A75FDA11EAAA}" destId="{F84C6574-4E1F-4463-8285-3C33EB3BC032}" srcOrd="5" destOrd="0" presId="urn:microsoft.com/office/officeart/2005/8/layout/vList2"/>
    <dgm:cxn modelId="{C7AFE147-6D1E-4AA1-96B8-46ABF8A7165B}" type="presParOf" srcId="{4756803C-22BB-4804-B9F7-A75FDA11EAAA}" destId="{E87A3F1A-9886-48F7-ACCA-DF16B2F76B29}" srcOrd="6" destOrd="0" presId="urn:microsoft.com/office/officeart/2005/8/layout/vList2"/>
    <dgm:cxn modelId="{5DB3EBD1-B4FA-4B89-9334-4BD78FCE1C97}" type="presParOf" srcId="{4756803C-22BB-4804-B9F7-A75FDA11EAAA}" destId="{08C68EF1-4018-4286-BB7C-A4C834125354}" srcOrd="7" destOrd="0" presId="urn:microsoft.com/office/officeart/2005/8/layout/vList2"/>
    <dgm:cxn modelId="{876E007F-001C-416C-8B2F-C4D82BFFF997}" type="presParOf" srcId="{4756803C-22BB-4804-B9F7-A75FDA11EAAA}" destId="{4569D8A4-55DA-461A-A8AD-86583B3BBEA1}"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EABC39F-DF0B-4C1E-903A-903DFE68D062}" type="doc">
      <dgm:prSet loTypeId="urn:microsoft.com/office/officeart/2005/8/layout/vList2" loCatId="list" qsTypeId="urn:microsoft.com/office/officeart/2005/8/quickstyle/simple1" qsCatId="simple" csTypeId="urn:microsoft.com/office/officeart/2005/8/colors/accent5_2" csCatId="accent5"/>
      <dgm:spPr/>
      <dgm:t>
        <a:bodyPr/>
        <a:lstStyle/>
        <a:p>
          <a:endParaRPr lang="de-DE"/>
        </a:p>
      </dgm:t>
    </dgm:pt>
    <dgm:pt modelId="{12D028D7-F119-47E2-9792-F0217924198B}">
      <dgm:prSet/>
      <dgm:spPr/>
      <dgm:t>
        <a:bodyPr/>
        <a:lstStyle/>
        <a:p>
          <a:r>
            <a:rPr lang="de-DE"/>
            <a:t>Rubrum</a:t>
          </a:r>
        </a:p>
      </dgm:t>
    </dgm:pt>
    <dgm:pt modelId="{4A8C6FB0-DBEF-42F9-A569-B7E550B4F682}" type="parTrans" cxnId="{6979F80C-A1F2-4113-9C94-BD827ED2B29D}">
      <dgm:prSet/>
      <dgm:spPr/>
      <dgm:t>
        <a:bodyPr/>
        <a:lstStyle/>
        <a:p>
          <a:endParaRPr lang="de-DE"/>
        </a:p>
      </dgm:t>
    </dgm:pt>
    <dgm:pt modelId="{737D8400-B578-49FF-A2C3-CEB8C0A934CC}" type="sibTrans" cxnId="{6979F80C-A1F2-4113-9C94-BD827ED2B29D}">
      <dgm:prSet/>
      <dgm:spPr/>
      <dgm:t>
        <a:bodyPr/>
        <a:lstStyle/>
        <a:p>
          <a:endParaRPr lang="de-DE"/>
        </a:p>
      </dgm:t>
    </dgm:pt>
    <dgm:pt modelId="{1A77570E-12AA-437A-B3D7-72DCF08B4903}">
      <dgm:prSet/>
      <dgm:spPr/>
      <dgm:t>
        <a:bodyPr/>
        <a:lstStyle/>
        <a:p>
          <a:r>
            <a:rPr lang="de-DE"/>
            <a:t>Decision/Tenor/Entscheidungsformel</a:t>
          </a:r>
        </a:p>
      </dgm:t>
    </dgm:pt>
    <dgm:pt modelId="{93CE529A-E24D-4C07-B870-85412F54F272}" type="parTrans" cxnId="{43C48852-1D43-45AB-93AC-C578629D5384}">
      <dgm:prSet/>
      <dgm:spPr/>
      <dgm:t>
        <a:bodyPr/>
        <a:lstStyle/>
        <a:p>
          <a:endParaRPr lang="de-DE"/>
        </a:p>
      </dgm:t>
    </dgm:pt>
    <dgm:pt modelId="{0DFCC4A2-C1BA-4DF7-9D5D-4A9D6028E034}" type="sibTrans" cxnId="{43C48852-1D43-45AB-93AC-C578629D5384}">
      <dgm:prSet/>
      <dgm:spPr/>
      <dgm:t>
        <a:bodyPr/>
        <a:lstStyle/>
        <a:p>
          <a:endParaRPr lang="de-DE"/>
        </a:p>
      </dgm:t>
    </dgm:pt>
    <dgm:pt modelId="{F0932DE5-FE3C-4435-AABB-C29D24D3BE7E}">
      <dgm:prSet/>
      <dgm:spPr/>
      <dgm:t>
        <a:bodyPr/>
        <a:lstStyle/>
        <a:p>
          <a:r>
            <a:rPr lang="de-DE"/>
            <a:t>Facts/Tatbestand</a:t>
          </a:r>
        </a:p>
      </dgm:t>
    </dgm:pt>
    <dgm:pt modelId="{8C4DE165-2970-4ACD-8589-E020FC7FC5F4}" type="parTrans" cxnId="{0FF6870A-23D8-4EA7-8D35-02A1A6C52A57}">
      <dgm:prSet/>
      <dgm:spPr/>
      <dgm:t>
        <a:bodyPr/>
        <a:lstStyle/>
        <a:p>
          <a:endParaRPr lang="de-DE"/>
        </a:p>
      </dgm:t>
    </dgm:pt>
    <dgm:pt modelId="{C10C3F93-33BD-4443-9BBE-2745777312D4}" type="sibTrans" cxnId="{0FF6870A-23D8-4EA7-8D35-02A1A6C52A57}">
      <dgm:prSet/>
      <dgm:spPr/>
      <dgm:t>
        <a:bodyPr/>
        <a:lstStyle/>
        <a:p>
          <a:endParaRPr lang="de-DE"/>
        </a:p>
      </dgm:t>
    </dgm:pt>
    <dgm:pt modelId="{5697F3A3-9934-41F4-BCD4-4BDB90F1485D}">
      <dgm:prSet/>
      <dgm:spPr/>
      <dgm:t>
        <a:bodyPr/>
        <a:lstStyle/>
        <a:p>
          <a:r>
            <a:rPr lang="de-DE"/>
            <a:t>Reasoning/Gründe</a:t>
          </a:r>
        </a:p>
      </dgm:t>
    </dgm:pt>
    <dgm:pt modelId="{F22F5D53-AB5C-4C4B-BEAB-901958756D1A}" type="parTrans" cxnId="{A7BCF1B9-8B8A-44E5-BFDD-D9B03103F266}">
      <dgm:prSet/>
      <dgm:spPr/>
      <dgm:t>
        <a:bodyPr/>
        <a:lstStyle/>
        <a:p>
          <a:endParaRPr lang="de-DE"/>
        </a:p>
      </dgm:t>
    </dgm:pt>
    <dgm:pt modelId="{A4AD39A0-0704-441E-BC28-B29E0071EDE7}" type="sibTrans" cxnId="{A7BCF1B9-8B8A-44E5-BFDD-D9B03103F266}">
      <dgm:prSet/>
      <dgm:spPr/>
      <dgm:t>
        <a:bodyPr/>
        <a:lstStyle/>
        <a:p>
          <a:endParaRPr lang="de-DE"/>
        </a:p>
      </dgm:t>
    </dgm:pt>
    <dgm:pt modelId="{F5A935F2-E472-44AA-83B4-FB5FDA080551}">
      <dgm:prSet/>
      <dgm:spPr/>
      <dgm:t>
        <a:bodyPr/>
        <a:lstStyle/>
        <a:p>
          <a:r>
            <a:rPr lang="de-DE"/>
            <a:t>Previous Instances</a:t>
          </a:r>
        </a:p>
      </dgm:t>
    </dgm:pt>
    <dgm:pt modelId="{419293FA-AD5C-4A6F-BF2F-371BED2A03B5}" type="parTrans" cxnId="{E50C6DB7-7AE5-496B-BA89-9A0D658388BD}">
      <dgm:prSet/>
      <dgm:spPr/>
      <dgm:t>
        <a:bodyPr/>
        <a:lstStyle/>
        <a:p>
          <a:endParaRPr lang="de-DE"/>
        </a:p>
      </dgm:t>
    </dgm:pt>
    <dgm:pt modelId="{272DFE13-806C-44B4-AF5C-4D6B92B478BB}" type="sibTrans" cxnId="{E50C6DB7-7AE5-496B-BA89-9A0D658388BD}">
      <dgm:prSet/>
      <dgm:spPr/>
      <dgm:t>
        <a:bodyPr/>
        <a:lstStyle/>
        <a:p>
          <a:endParaRPr lang="de-DE"/>
        </a:p>
      </dgm:t>
    </dgm:pt>
    <dgm:pt modelId="{4756803C-22BB-4804-B9F7-A75FDA11EAAA}" type="pres">
      <dgm:prSet presAssocID="{3EABC39F-DF0B-4C1E-903A-903DFE68D062}" presName="linear" presStyleCnt="0">
        <dgm:presLayoutVars>
          <dgm:animLvl val="lvl"/>
          <dgm:resizeHandles val="exact"/>
        </dgm:presLayoutVars>
      </dgm:prSet>
      <dgm:spPr/>
    </dgm:pt>
    <dgm:pt modelId="{8BC95175-5F70-4842-9BA8-CD22FEE8D25A}" type="pres">
      <dgm:prSet presAssocID="{12D028D7-F119-47E2-9792-F0217924198B}" presName="parentText" presStyleLbl="node1" presStyleIdx="0" presStyleCnt="5">
        <dgm:presLayoutVars>
          <dgm:chMax val="0"/>
          <dgm:bulletEnabled val="1"/>
        </dgm:presLayoutVars>
      </dgm:prSet>
      <dgm:spPr/>
    </dgm:pt>
    <dgm:pt modelId="{3DFAB166-841E-4BEE-B22F-F5C9DAB02234}" type="pres">
      <dgm:prSet presAssocID="{737D8400-B578-49FF-A2C3-CEB8C0A934CC}" presName="spacer" presStyleCnt="0"/>
      <dgm:spPr/>
    </dgm:pt>
    <dgm:pt modelId="{8FB6B192-9953-4226-8B2F-B53B2FBF110B}" type="pres">
      <dgm:prSet presAssocID="{1A77570E-12AA-437A-B3D7-72DCF08B4903}" presName="parentText" presStyleLbl="node1" presStyleIdx="1" presStyleCnt="5">
        <dgm:presLayoutVars>
          <dgm:chMax val="0"/>
          <dgm:bulletEnabled val="1"/>
        </dgm:presLayoutVars>
      </dgm:prSet>
      <dgm:spPr/>
    </dgm:pt>
    <dgm:pt modelId="{7BC7AF34-D2C9-4698-80A4-AEDB3457EAB1}" type="pres">
      <dgm:prSet presAssocID="{0DFCC4A2-C1BA-4DF7-9D5D-4A9D6028E034}" presName="spacer" presStyleCnt="0"/>
      <dgm:spPr/>
    </dgm:pt>
    <dgm:pt modelId="{6EEA4FA2-C157-444D-87AC-D8311A252877}" type="pres">
      <dgm:prSet presAssocID="{F0932DE5-FE3C-4435-AABB-C29D24D3BE7E}" presName="parentText" presStyleLbl="node1" presStyleIdx="2" presStyleCnt="5">
        <dgm:presLayoutVars>
          <dgm:chMax val="0"/>
          <dgm:bulletEnabled val="1"/>
        </dgm:presLayoutVars>
      </dgm:prSet>
      <dgm:spPr/>
    </dgm:pt>
    <dgm:pt modelId="{F84C6574-4E1F-4463-8285-3C33EB3BC032}" type="pres">
      <dgm:prSet presAssocID="{C10C3F93-33BD-4443-9BBE-2745777312D4}" presName="spacer" presStyleCnt="0"/>
      <dgm:spPr/>
    </dgm:pt>
    <dgm:pt modelId="{E87A3F1A-9886-48F7-ACCA-DF16B2F76B29}" type="pres">
      <dgm:prSet presAssocID="{5697F3A3-9934-41F4-BCD4-4BDB90F1485D}" presName="parentText" presStyleLbl="node1" presStyleIdx="3" presStyleCnt="5">
        <dgm:presLayoutVars>
          <dgm:chMax val="0"/>
          <dgm:bulletEnabled val="1"/>
        </dgm:presLayoutVars>
      </dgm:prSet>
      <dgm:spPr/>
    </dgm:pt>
    <dgm:pt modelId="{08C68EF1-4018-4286-BB7C-A4C834125354}" type="pres">
      <dgm:prSet presAssocID="{A4AD39A0-0704-441E-BC28-B29E0071EDE7}" presName="spacer" presStyleCnt="0"/>
      <dgm:spPr/>
    </dgm:pt>
    <dgm:pt modelId="{4569D8A4-55DA-461A-A8AD-86583B3BBEA1}" type="pres">
      <dgm:prSet presAssocID="{F5A935F2-E472-44AA-83B4-FB5FDA080551}" presName="parentText" presStyleLbl="node1" presStyleIdx="4" presStyleCnt="5">
        <dgm:presLayoutVars>
          <dgm:chMax val="0"/>
          <dgm:bulletEnabled val="1"/>
        </dgm:presLayoutVars>
      </dgm:prSet>
      <dgm:spPr/>
    </dgm:pt>
  </dgm:ptLst>
  <dgm:cxnLst>
    <dgm:cxn modelId="{0FF6870A-23D8-4EA7-8D35-02A1A6C52A57}" srcId="{3EABC39F-DF0B-4C1E-903A-903DFE68D062}" destId="{F0932DE5-FE3C-4435-AABB-C29D24D3BE7E}" srcOrd="2" destOrd="0" parTransId="{8C4DE165-2970-4ACD-8589-E020FC7FC5F4}" sibTransId="{C10C3F93-33BD-4443-9BBE-2745777312D4}"/>
    <dgm:cxn modelId="{6979F80C-A1F2-4113-9C94-BD827ED2B29D}" srcId="{3EABC39F-DF0B-4C1E-903A-903DFE68D062}" destId="{12D028D7-F119-47E2-9792-F0217924198B}" srcOrd="0" destOrd="0" parTransId="{4A8C6FB0-DBEF-42F9-A569-B7E550B4F682}" sibTransId="{737D8400-B578-49FF-A2C3-CEB8C0A934CC}"/>
    <dgm:cxn modelId="{68AD4065-9199-4219-BBC3-1943FD88ECCD}" type="presOf" srcId="{12D028D7-F119-47E2-9792-F0217924198B}" destId="{8BC95175-5F70-4842-9BA8-CD22FEE8D25A}" srcOrd="0" destOrd="0" presId="urn:microsoft.com/office/officeart/2005/8/layout/vList2"/>
    <dgm:cxn modelId="{43C48852-1D43-45AB-93AC-C578629D5384}" srcId="{3EABC39F-DF0B-4C1E-903A-903DFE68D062}" destId="{1A77570E-12AA-437A-B3D7-72DCF08B4903}" srcOrd="1" destOrd="0" parTransId="{93CE529A-E24D-4C07-B870-85412F54F272}" sibTransId="{0DFCC4A2-C1BA-4DF7-9D5D-4A9D6028E034}"/>
    <dgm:cxn modelId="{99DD9F59-4609-487F-9214-E4AA075C5268}" type="presOf" srcId="{3EABC39F-DF0B-4C1E-903A-903DFE68D062}" destId="{4756803C-22BB-4804-B9F7-A75FDA11EAAA}" srcOrd="0" destOrd="0" presId="urn:microsoft.com/office/officeart/2005/8/layout/vList2"/>
    <dgm:cxn modelId="{A3195899-F84A-4CBA-9AAE-E8DEF9BED798}" type="presOf" srcId="{F0932DE5-FE3C-4435-AABB-C29D24D3BE7E}" destId="{6EEA4FA2-C157-444D-87AC-D8311A252877}" srcOrd="0" destOrd="0" presId="urn:microsoft.com/office/officeart/2005/8/layout/vList2"/>
    <dgm:cxn modelId="{E50C6DB7-7AE5-496B-BA89-9A0D658388BD}" srcId="{3EABC39F-DF0B-4C1E-903A-903DFE68D062}" destId="{F5A935F2-E472-44AA-83B4-FB5FDA080551}" srcOrd="4" destOrd="0" parTransId="{419293FA-AD5C-4A6F-BF2F-371BED2A03B5}" sibTransId="{272DFE13-806C-44B4-AF5C-4D6B92B478BB}"/>
    <dgm:cxn modelId="{A7BCF1B9-8B8A-44E5-BFDD-D9B03103F266}" srcId="{3EABC39F-DF0B-4C1E-903A-903DFE68D062}" destId="{5697F3A3-9934-41F4-BCD4-4BDB90F1485D}" srcOrd="3" destOrd="0" parTransId="{F22F5D53-AB5C-4C4B-BEAB-901958756D1A}" sibTransId="{A4AD39A0-0704-441E-BC28-B29E0071EDE7}"/>
    <dgm:cxn modelId="{D4E577D2-6993-4BD7-8DF3-CF0492AC2CC9}" type="presOf" srcId="{5697F3A3-9934-41F4-BCD4-4BDB90F1485D}" destId="{E87A3F1A-9886-48F7-ACCA-DF16B2F76B29}" srcOrd="0" destOrd="0" presId="urn:microsoft.com/office/officeart/2005/8/layout/vList2"/>
    <dgm:cxn modelId="{5F8DD9D2-667A-4F04-81E4-D6BD9DBBE37F}" type="presOf" srcId="{1A77570E-12AA-437A-B3D7-72DCF08B4903}" destId="{8FB6B192-9953-4226-8B2F-B53B2FBF110B}" srcOrd="0" destOrd="0" presId="urn:microsoft.com/office/officeart/2005/8/layout/vList2"/>
    <dgm:cxn modelId="{AE3FDCFE-0A93-4CDB-A0EB-FF95AE4CEECD}" type="presOf" srcId="{F5A935F2-E472-44AA-83B4-FB5FDA080551}" destId="{4569D8A4-55DA-461A-A8AD-86583B3BBEA1}" srcOrd="0" destOrd="0" presId="urn:microsoft.com/office/officeart/2005/8/layout/vList2"/>
    <dgm:cxn modelId="{E1FACDBC-7F62-4755-A952-73AB00780D3D}" type="presParOf" srcId="{4756803C-22BB-4804-B9F7-A75FDA11EAAA}" destId="{8BC95175-5F70-4842-9BA8-CD22FEE8D25A}" srcOrd="0" destOrd="0" presId="urn:microsoft.com/office/officeart/2005/8/layout/vList2"/>
    <dgm:cxn modelId="{5251F1E1-DCD9-41C1-8172-9C8CE0B26458}" type="presParOf" srcId="{4756803C-22BB-4804-B9F7-A75FDA11EAAA}" destId="{3DFAB166-841E-4BEE-B22F-F5C9DAB02234}" srcOrd="1" destOrd="0" presId="urn:microsoft.com/office/officeart/2005/8/layout/vList2"/>
    <dgm:cxn modelId="{63750A83-6686-4AF7-B393-BDDC0208E747}" type="presParOf" srcId="{4756803C-22BB-4804-B9F7-A75FDA11EAAA}" destId="{8FB6B192-9953-4226-8B2F-B53B2FBF110B}" srcOrd="2" destOrd="0" presId="urn:microsoft.com/office/officeart/2005/8/layout/vList2"/>
    <dgm:cxn modelId="{670B362F-DBF0-4BAA-A11F-DF3CD8272DE2}" type="presParOf" srcId="{4756803C-22BB-4804-B9F7-A75FDA11EAAA}" destId="{7BC7AF34-D2C9-4698-80A4-AEDB3457EAB1}" srcOrd="3" destOrd="0" presId="urn:microsoft.com/office/officeart/2005/8/layout/vList2"/>
    <dgm:cxn modelId="{4331A2B9-E1BD-4931-9827-B89AE2EF0B00}" type="presParOf" srcId="{4756803C-22BB-4804-B9F7-A75FDA11EAAA}" destId="{6EEA4FA2-C157-444D-87AC-D8311A252877}" srcOrd="4" destOrd="0" presId="urn:microsoft.com/office/officeart/2005/8/layout/vList2"/>
    <dgm:cxn modelId="{969BB6BA-09C1-4E52-B603-86BF8D1B8441}" type="presParOf" srcId="{4756803C-22BB-4804-B9F7-A75FDA11EAAA}" destId="{F84C6574-4E1F-4463-8285-3C33EB3BC032}" srcOrd="5" destOrd="0" presId="urn:microsoft.com/office/officeart/2005/8/layout/vList2"/>
    <dgm:cxn modelId="{C7AFE147-6D1E-4AA1-96B8-46ABF8A7165B}" type="presParOf" srcId="{4756803C-22BB-4804-B9F7-A75FDA11EAAA}" destId="{E87A3F1A-9886-48F7-ACCA-DF16B2F76B29}" srcOrd="6" destOrd="0" presId="urn:microsoft.com/office/officeart/2005/8/layout/vList2"/>
    <dgm:cxn modelId="{5DB3EBD1-B4FA-4B89-9334-4BD78FCE1C97}" type="presParOf" srcId="{4756803C-22BB-4804-B9F7-A75FDA11EAAA}" destId="{08C68EF1-4018-4286-BB7C-A4C834125354}" srcOrd="7" destOrd="0" presId="urn:microsoft.com/office/officeart/2005/8/layout/vList2"/>
    <dgm:cxn modelId="{876E007F-001C-416C-8B2F-C4D82BFFF997}" type="presParOf" srcId="{4756803C-22BB-4804-B9F7-A75FDA11EAAA}" destId="{4569D8A4-55DA-461A-A8AD-86583B3BBEA1}"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7050BD-AA7C-4A31-A664-FA19E86C1C06}">
      <dsp:nvSpPr>
        <dsp:cNvPr id="0" name=""/>
        <dsp:cNvSpPr/>
      </dsp:nvSpPr>
      <dsp:spPr>
        <a:xfrm>
          <a:off x="0" y="83866"/>
          <a:ext cx="10856862" cy="410669"/>
        </a:xfrm>
        <a:prstGeom prst="roundRect">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kern="1200"/>
            <a:t>What is the structure of German legal judgment?</a:t>
          </a:r>
        </a:p>
      </dsp:txBody>
      <dsp:txXfrm>
        <a:off x="20047" y="103913"/>
        <a:ext cx="10816768" cy="370575"/>
      </dsp:txXfrm>
    </dsp:sp>
    <dsp:sp modelId="{3B9EF25B-C992-4639-BDEB-71E1374DD9F8}">
      <dsp:nvSpPr>
        <dsp:cNvPr id="0" name=""/>
        <dsp:cNvSpPr/>
      </dsp:nvSpPr>
      <dsp:spPr>
        <a:xfrm>
          <a:off x="0" y="546376"/>
          <a:ext cx="10856862" cy="410669"/>
        </a:xfrm>
        <a:prstGeom prst="roundRect">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kern="1200"/>
            <a:t>How can manually processed judgments be used for performance evaluation and machine learning?</a:t>
          </a:r>
        </a:p>
      </dsp:txBody>
      <dsp:txXfrm>
        <a:off x="20047" y="566423"/>
        <a:ext cx="10816768" cy="370575"/>
      </dsp:txXfrm>
    </dsp:sp>
    <dsp:sp modelId="{DFBB68CF-407B-4897-9F1C-D67222FBD8CD}">
      <dsp:nvSpPr>
        <dsp:cNvPr id="0" name=""/>
        <dsp:cNvSpPr/>
      </dsp:nvSpPr>
      <dsp:spPr>
        <a:xfrm>
          <a:off x="0" y="1008886"/>
          <a:ext cx="10856862" cy="410669"/>
        </a:xfrm>
        <a:prstGeom prst="roundRect">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kern="1200"/>
            <a:t>What metadata should be extracted?</a:t>
          </a:r>
        </a:p>
      </dsp:txBody>
      <dsp:txXfrm>
        <a:off x="20047" y="1028933"/>
        <a:ext cx="10816768" cy="370575"/>
      </dsp:txXfrm>
    </dsp:sp>
    <dsp:sp modelId="{D66B059B-D737-45CA-AE89-6B81B5C15755}">
      <dsp:nvSpPr>
        <dsp:cNvPr id="0" name=""/>
        <dsp:cNvSpPr/>
      </dsp:nvSpPr>
      <dsp:spPr>
        <a:xfrm>
          <a:off x="0" y="1471396"/>
          <a:ext cx="10856862" cy="410669"/>
        </a:xfrm>
        <a:prstGeom prst="roundRect">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kern="1200"/>
            <a:t>Evaluation: How good does it perform?</a:t>
          </a:r>
        </a:p>
      </dsp:txBody>
      <dsp:txXfrm>
        <a:off x="20047" y="1491443"/>
        <a:ext cx="10816768" cy="3705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C95175-5F70-4842-9BA8-CD22FEE8D25A}">
      <dsp:nvSpPr>
        <dsp:cNvPr id="0" name=""/>
        <dsp:cNvSpPr/>
      </dsp:nvSpPr>
      <dsp:spPr>
        <a:xfrm>
          <a:off x="0" y="1067602"/>
          <a:ext cx="5659967" cy="593190"/>
        </a:xfrm>
        <a:prstGeom prst="roundRect">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de-DE" sz="2600" kern="1200"/>
            <a:t>Rubrum</a:t>
          </a:r>
        </a:p>
      </dsp:txBody>
      <dsp:txXfrm>
        <a:off x="28957" y="1096559"/>
        <a:ext cx="5602053" cy="535276"/>
      </dsp:txXfrm>
    </dsp:sp>
    <dsp:sp modelId="{8FB6B192-9953-4226-8B2F-B53B2FBF110B}">
      <dsp:nvSpPr>
        <dsp:cNvPr id="0" name=""/>
        <dsp:cNvSpPr/>
      </dsp:nvSpPr>
      <dsp:spPr>
        <a:xfrm>
          <a:off x="0" y="1735672"/>
          <a:ext cx="5659967" cy="593190"/>
        </a:xfrm>
        <a:prstGeom prst="roundRect">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de-DE" sz="2600" kern="1200"/>
            <a:t>Decision/Tenor/Entscheidungsformel</a:t>
          </a:r>
        </a:p>
      </dsp:txBody>
      <dsp:txXfrm>
        <a:off x="28957" y="1764629"/>
        <a:ext cx="5602053" cy="535276"/>
      </dsp:txXfrm>
    </dsp:sp>
    <dsp:sp modelId="{6EEA4FA2-C157-444D-87AC-D8311A252877}">
      <dsp:nvSpPr>
        <dsp:cNvPr id="0" name=""/>
        <dsp:cNvSpPr/>
      </dsp:nvSpPr>
      <dsp:spPr>
        <a:xfrm>
          <a:off x="0" y="2403742"/>
          <a:ext cx="5659967" cy="593190"/>
        </a:xfrm>
        <a:prstGeom prst="roundRect">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de-DE" sz="2600" kern="1200"/>
            <a:t>Facts/Tatbestand</a:t>
          </a:r>
        </a:p>
      </dsp:txBody>
      <dsp:txXfrm>
        <a:off x="28957" y="2432699"/>
        <a:ext cx="5602053" cy="535276"/>
      </dsp:txXfrm>
    </dsp:sp>
    <dsp:sp modelId="{E87A3F1A-9886-48F7-ACCA-DF16B2F76B29}">
      <dsp:nvSpPr>
        <dsp:cNvPr id="0" name=""/>
        <dsp:cNvSpPr/>
      </dsp:nvSpPr>
      <dsp:spPr>
        <a:xfrm>
          <a:off x="0" y="3071812"/>
          <a:ext cx="5659967" cy="593190"/>
        </a:xfrm>
        <a:prstGeom prst="roundRect">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de-DE" sz="2600" kern="1200"/>
            <a:t>Reasoning/Gründe</a:t>
          </a:r>
        </a:p>
      </dsp:txBody>
      <dsp:txXfrm>
        <a:off x="28957" y="3100769"/>
        <a:ext cx="5602053" cy="535276"/>
      </dsp:txXfrm>
    </dsp:sp>
    <dsp:sp modelId="{4569D8A4-55DA-461A-A8AD-86583B3BBEA1}">
      <dsp:nvSpPr>
        <dsp:cNvPr id="0" name=""/>
        <dsp:cNvSpPr/>
      </dsp:nvSpPr>
      <dsp:spPr>
        <a:xfrm>
          <a:off x="0" y="3739882"/>
          <a:ext cx="5659967" cy="593190"/>
        </a:xfrm>
        <a:prstGeom prst="roundRect">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de-DE" sz="2600" kern="1200"/>
            <a:t>Previous Instances</a:t>
          </a:r>
        </a:p>
      </dsp:txBody>
      <dsp:txXfrm>
        <a:off x="28957" y="3768839"/>
        <a:ext cx="5602053" cy="5352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C95175-5F70-4842-9BA8-CD22FEE8D25A}">
      <dsp:nvSpPr>
        <dsp:cNvPr id="0" name=""/>
        <dsp:cNvSpPr/>
      </dsp:nvSpPr>
      <dsp:spPr>
        <a:xfrm>
          <a:off x="0" y="1067602"/>
          <a:ext cx="5659967" cy="593190"/>
        </a:xfrm>
        <a:prstGeom prst="roundRect">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de-DE" sz="2600" kern="1200"/>
            <a:t>Rubrum</a:t>
          </a:r>
        </a:p>
      </dsp:txBody>
      <dsp:txXfrm>
        <a:off x="28957" y="1096559"/>
        <a:ext cx="5602053" cy="535276"/>
      </dsp:txXfrm>
    </dsp:sp>
    <dsp:sp modelId="{8FB6B192-9953-4226-8B2F-B53B2FBF110B}">
      <dsp:nvSpPr>
        <dsp:cNvPr id="0" name=""/>
        <dsp:cNvSpPr/>
      </dsp:nvSpPr>
      <dsp:spPr>
        <a:xfrm>
          <a:off x="0" y="1735672"/>
          <a:ext cx="5659967" cy="593190"/>
        </a:xfrm>
        <a:prstGeom prst="roundRect">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de-DE" sz="2600" kern="1200"/>
            <a:t>Decision/Tenor/Entscheidungsformel</a:t>
          </a:r>
        </a:p>
      </dsp:txBody>
      <dsp:txXfrm>
        <a:off x="28957" y="1764629"/>
        <a:ext cx="5602053" cy="535276"/>
      </dsp:txXfrm>
    </dsp:sp>
    <dsp:sp modelId="{6EEA4FA2-C157-444D-87AC-D8311A252877}">
      <dsp:nvSpPr>
        <dsp:cNvPr id="0" name=""/>
        <dsp:cNvSpPr/>
      </dsp:nvSpPr>
      <dsp:spPr>
        <a:xfrm>
          <a:off x="0" y="2403742"/>
          <a:ext cx="5659967" cy="593190"/>
        </a:xfrm>
        <a:prstGeom prst="roundRect">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de-DE" sz="2600" kern="1200"/>
            <a:t>Facts/Tatbestand</a:t>
          </a:r>
        </a:p>
      </dsp:txBody>
      <dsp:txXfrm>
        <a:off x="28957" y="2432699"/>
        <a:ext cx="5602053" cy="535276"/>
      </dsp:txXfrm>
    </dsp:sp>
    <dsp:sp modelId="{E87A3F1A-9886-48F7-ACCA-DF16B2F76B29}">
      <dsp:nvSpPr>
        <dsp:cNvPr id="0" name=""/>
        <dsp:cNvSpPr/>
      </dsp:nvSpPr>
      <dsp:spPr>
        <a:xfrm>
          <a:off x="0" y="3071812"/>
          <a:ext cx="5659967" cy="593190"/>
        </a:xfrm>
        <a:prstGeom prst="roundRect">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de-DE" sz="2600" kern="1200"/>
            <a:t>Reasoning/Gründe</a:t>
          </a:r>
        </a:p>
      </dsp:txBody>
      <dsp:txXfrm>
        <a:off x="28957" y="3100769"/>
        <a:ext cx="5602053" cy="535276"/>
      </dsp:txXfrm>
    </dsp:sp>
    <dsp:sp modelId="{4569D8A4-55DA-461A-A8AD-86583B3BBEA1}">
      <dsp:nvSpPr>
        <dsp:cNvPr id="0" name=""/>
        <dsp:cNvSpPr/>
      </dsp:nvSpPr>
      <dsp:spPr>
        <a:xfrm>
          <a:off x="0" y="3739882"/>
          <a:ext cx="5659967" cy="593190"/>
        </a:xfrm>
        <a:prstGeom prst="roundRect">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de-DE" sz="2600" kern="1200"/>
            <a:t>Previous Instances</a:t>
          </a:r>
        </a:p>
      </dsp:txBody>
      <dsp:txXfrm>
        <a:off x="28957" y="3768839"/>
        <a:ext cx="5602053" cy="53527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525568" y="189833"/>
            <a:ext cx="3496595"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39" name="Rectangle 3"/>
          <p:cNvSpPr>
            <a:spLocks noGrp="1" noChangeArrowheads="1"/>
          </p:cNvSpPr>
          <p:nvPr>
            <p:ph type="dt" sz="quarter" idx="1"/>
          </p:nvPr>
        </p:nvSpPr>
        <p:spPr bwMode="auto">
          <a:xfrm>
            <a:off x="4338830" y="189833"/>
            <a:ext cx="2208376"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0" name="Rectangle 4"/>
          <p:cNvSpPr>
            <a:spLocks noGrp="1" noChangeArrowheads="1"/>
          </p:cNvSpPr>
          <p:nvPr>
            <p:ph type="ftr" sz="quarter" idx="2"/>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1" name="Rectangle 5"/>
          <p:cNvSpPr>
            <a:spLocks noGrp="1" noChangeArrowheads="1"/>
          </p:cNvSpPr>
          <p:nvPr>
            <p:ph type="sldNum" sz="quarter" idx="3"/>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TUM Neue Helvetica 55 Regular" charset="0"/>
                <a:cs typeface="+mn-cs"/>
              </a:defRPr>
            </a:lvl1pPr>
          </a:lstStyle>
          <a:p>
            <a:pPr>
              <a:defRPr/>
            </a:pPr>
            <a:fld id="{6F17E718-27D7-4FA6-ACF7-4EB047CCD802}" type="slidenum">
              <a:rPr lang="de-DE">
                <a:latin typeface="Arial Unicode MS" pitchFamily="34" charset="-128"/>
              </a:rPr>
              <a:pPr>
                <a:defRPr/>
              </a:pPr>
              <a:t>‹Nr.›</a:t>
            </a:fld>
            <a:endParaRPr lang="de-DE" dirty="0">
              <a:latin typeface="Arial Unicode MS" pitchFamily="34" charset="-128"/>
            </a:endParaRPr>
          </a:p>
        </p:txBody>
      </p:sp>
    </p:spTree>
    <p:extLst>
      <p:ext uri="{BB962C8B-B14F-4D97-AF65-F5344CB8AC3E}">
        <p14:creationId xmlns:p14="http://schemas.microsoft.com/office/powerpoint/2010/main" val="1791959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099" name="Rectangle 3"/>
          <p:cNvSpPr>
            <a:spLocks noGrp="1" noChangeArrowheads="1"/>
          </p:cNvSpPr>
          <p:nvPr>
            <p:ph type="dt" idx="1"/>
          </p:nvPr>
        </p:nvSpPr>
        <p:spPr bwMode="auto">
          <a:xfrm>
            <a:off x="4022163"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Arial Unicode MS" pitchFamily="34" charset="-128"/>
                <a:cs typeface="+mn-cs"/>
              </a:defRPr>
            </a:lvl1pPr>
          </a:lstStyle>
          <a:p>
            <a:pPr>
              <a:defRPr/>
            </a:pPr>
            <a:endParaRPr lang="de-DE" dirty="0"/>
          </a:p>
        </p:txBody>
      </p:sp>
      <p:sp>
        <p:nvSpPr>
          <p:cNvPr id="29700" name="Rectangle 4"/>
          <p:cNvSpPr>
            <a:spLocks noGrp="1" noRot="1" noChangeAspect="1" noChangeArrowheads="1" noTextEdit="1"/>
          </p:cNvSpPr>
          <p:nvPr>
            <p:ph type="sldImg" idx="2"/>
          </p:nvPr>
        </p:nvSpPr>
        <p:spPr bwMode="auto">
          <a:xfrm>
            <a:off x="141288" y="769938"/>
            <a:ext cx="6816725" cy="38354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46685" y="4862015"/>
            <a:ext cx="5205932" cy="4605085"/>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4102" name="Rectangle 6"/>
          <p:cNvSpPr>
            <a:spLocks noGrp="1" noChangeArrowheads="1"/>
          </p:cNvSpPr>
          <p:nvPr>
            <p:ph type="ftr" sz="quarter" idx="4"/>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103" name="Rectangle 7"/>
          <p:cNvSpPr>
            <a:spLocks noGrp="1" noChangeArrowheads="1"/>
          </p:cNvSpPr>
          <p:nvPr>
            <p:ph type="sldNum" sz="quarter" idx="5"/>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Arial Unicode MS" pitchFamily="34" charset="-128"/>
                <a:cs typeface="+mn-cs"/>
              </a:defRPr>
            </a:lvl1pPr>
          </a:lstStyle>
          <a:p>
            <a:pPr>
              <a:defRPr/>
            </a:pPr>
            <a:fld id="{D1CBFA17-2001-43FC-BD93-086B619BC2A9}" type="slidenum">
              <a:rPr lang="de-DE" smtClean="0"/>
              <a:pPr>
                <a:defRPr/>
              </a:pPr>
              <a:t>‹Nr.›</a:t>
            </a:fld>
            <a:endParaRPr lang="de-DE" dirty="0"/>
          </a:p>
        </p:txBody>
      </p:sp>
    </p:spTree>
    <p:extLst>
      <p:ext uri="{BB962C8B-B14F-4D97-AF65-F5344CB8AC3E}">
        <p14:creationId xmlns:p14="http://schemas.microsoft.com/office/powerpoint/2010/main" val="11324472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Unicode MS" pitchFamily="34" charset="-128"/>
        <a:ea typeface="+mn-ea"/>
        <a:cs typeface="+mn-cs"/>
      </a:defRPr>
    </a:lvl1pPr>
    <a:lvl2pPr marL="457200" algn="l" rtl="0" eaLnBrk="0" fontAlgn="base" hangingPunct="0">
      <a:spcBef>
        <a:spcPct val="30000"/>
      </a:spcBef>
      <a:spcAft>
        <a:spcPct val="0"/>
      </a:spcAft>
      <a:defRPr sz="1200" kern="1200">
        <a:solidFill>
          <a:schemeClr val="tx1"/>
        </a:solidFill>
        <a:latin typeface="Arial Unicode MS" pitchFamily="34" charset="-128"/>
        <a:ea typeface="+mn-ea"/>
        <a:cs typeface="+mn-cs"/>
      </a:defRPr>
    </a:lvl2pPr>
    <a:lvl3pPr marL="914400" algn="l" rtl="0" eaLnBrk="0" fontAlgn="base" hangingPunct="0">
      <a:spcBef>
        <a:spcPct val="30000"/>
      </a:spcBef>
      <a:spcAft>
        <a:spcPct val="0"/>
      </a:spcAft>
      <a:defRPr sz="1200" kern="1200">
        <a:solidFill>
          <a:schemeClr val="tx1"/>
        </a:solidFill>
        <a:latin typeface="Arial Unicode MS" pitchFamily="34" charset="-128"/>
        <a:ea typeface="+mn-ea"/>
        <a:cs typeface="+mn-cs"/>
      </a:defRPr>
    </a:lvl3pPr>
    <a:lvl4pPr marL="1371600" algn="l" rtl="0" eaLnBrk="0" fontAlgn="base" hangingPunct="0">
      <a:spcBef>
        <a:spcPct val="30000"/>
      </a:spcBef>
      <a:spcAft>
        <a:spcPct val="0"/>
      </a:spcAft>
      <a:defRPr sz="1200" kern="1200">
        <a:solidFill>
          <a:schemeClr val="tx1"/>
        </a:solidFill>
        <a:latin typeface="Arial Unicode MS" pitchFamily="34" charset="-128"/>
        <a:ea typeface="+mn-ea"/>
        <a:cs typeface="+mn-cs"/>
      </a:defRPr>
    </a:lvl4pPr>
    <a:lvl5pPr marL="1828800" algn="l" rtl="0" eaLnBrk="0" fontAlgn="base" hangingPunct="0">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a:t>
            </a:fld>
            <a:endParaRPr lang="de-DE" dirty="0"/>
          </a:p>
        </p:txBody>
      </p:sp>
    </p:spTree>
    <p:extLst>
      <p:ext uri="{BB962C8B-B14F-4D97-AF65-F5344CB8AC3E}">
        <p14:creationId xmlns:p14="http://schemas.microsoft.com/office/powerpoint/2010/main" val="1813858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3</a:t>
            </a:fld>
            <a:endParaRPr lang="de-DE" dirty="0"/>
          </a:p>
        </p:txBody>
      </p:sp>
    </p:spTree>
    <p:extLst>
      <p:ext uri="{BB962C8B-B14F-4D97-AF65-F5344CB8AC3E}">
        <p14:creationId xmlns:p14="http://schemas.microsoft.com/office/powerpoint/2010/main" val="3278537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4</a:t>
            </a:fld>
            <a:endParaRPr lang="de-DE" dirty="0"/>
          </a:p>
        </p:txBody>
      </p:sp>
    </p:spTree>
    <p:extLst>
      <p:ext uri="{BB962C8B-B14F-4D97-AF65-F5344CB8AC3E}">
        <p14:creationId xmlns:p14="http://schemas.microsoft.com/office/powerpoint/2010/main" val="11580260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45</a:t>
            </a:fld>
            <a:endParaRPr lang="de-DE" dirty="0"/>
          </a:p>
        </p:txBody>
      </p:sp>
    </p:spTree>
    <p:extLst>
      <p:ext uri="{BB962C8B-B14F-4D97-AF65-F5344CB8AC3E}">
        <p14:creationId xmlns:p14="http://schemas.microsoft.com/office/powerpoint/2010/main" val="975330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47</a:t>
            </a:fld>
            <a:endParaRPr lang="de-DE" dirty="0"/>
          </a:p>
        </p:txBody>
      </p:sp>
    </p:spTree>
    <p:extLst>
      <p:ext uri="{BB962C8B-B14F-4D97-AF65-F5344CB8AC3E}">
        <p14:creationId xmlns:p14="http://schemas.microsoft.com/office/powerpoint/2010/main" val="39199374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48</a:t>
            </a:fld>
            <a:endParaRPr lang="de-DE" dirty="0"/>
          </a:p>
        </p:txBody>
      </p:sp>
    </p:spTree>
    <p:extLst>
      <p:ext uri="{BB962C8B-B14F-4D97-AF65-F5344CB8AC3E}">
        <p14:creationId xmlns:p14="http://schemas.microsoft.com/office/powerpoint/2010/main" val="1886758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50</a:t>
            </a:fld>
            <a:endParaRPr lang="de-DE" dirty="0"/>
          </a:p>
        </p:txBody>
      </p:sp>
    </p:spTree>
    <p:extLst>
      <p:ext uri="{BB962C8B-B14F-4D97-AF65-F5344CB8AC3E}">
        <p14:creationId xmlns:p14="http://schemas.microsoft.com/office/powerpoint/2010/main" val="23641888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hyperlink" Target="http://wwwmatthes.in.tum.de/" TargetMode="External"/><Relationship Id="rId4" Type="http://schemas.openxmlformats.org/officeDocument/2006/relationships/image" Target="../media/image6.gi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1" name="Grafik 10"/>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7616" y="2"/>
            <a:ext cx="12192000" cy="6857999"/>
          </a:xfrm>
          <a:prstGeom prst="rect">
            <a:avLst/>
          </a:prstGeom>
        </p:spPr>
      </p:pic>
      <p:sp>
        <p:nvSpPr>
          <p:cNvPr id="10" name="Rechteck 9"/>
          <p:cNvSpPr/>
          <p:nvPr userDrawn="1"/>
        </p:nvSpPr>
        <p:spPr>
          <a:xfrm>
            <a:off x="0" y="0"/>
            <a:ext cx="12192000" cy="4196080"/>
          </a:xfrm>
          <a:prstGeom prst="rect">
            <a:avLst/>
          </a:prstGeom>
          <a:gradFill flip="none" rotWithShape="1">
            <a:gsLst>
              <a:gs pos="23000">
                <a:schemeClr val="bg1">
                  <a:alpha val="85000"/>
                </a:schemeClr>
              </a:gs>
              <a:gs pos="93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7" name="Titel 1"/>
          <p:cNvSpPr>
            <a:spLocks noGrp="1"/>
          </p:cNvSpPr>
          <p:nvPr>
            <p:ph type="title" hasCustomPrompt="1"/>
          </p:nvPr>
        </p:nvSpPr>
        <p:spPr>
          <a:xfrm>
            <a:off x="431371" y="3538641"/>
            <a:ext cx="11432843" cy="679774"/>
          </a:xfrm>
          <a:prstGeom prst="rect">
            <a:avLst/>
          </a:prstGeom>
          <a:solidFill>
            <a:schemeClr val="bg1"/>
          </a:solidFill>
          <a:ln>
            <a:noFill/>
          </a:ln>
        </p:spPr>
        <p:txBody>
          <a:bodyPr wrap="square" tIns="144000" bIns="72000" anchor="b" anchorCtr="0">
            <a:spAutoFit/>
          </a:bodyPr>
          <a:lstStyle>
            <a:lvl1pPr marL="180000" algn="l">
              <a:defRPr sz="3000" b="0" i="0" baseline="0">
                <a:solidFill>
                  <a:schemeClr val="tx2"/>
                </a:solidFill>
                <a:latin typeface="+mj-lt"/>
                <a:cs typeface="Arial"/>
              </a:defRPr>
            </a:lvl1pPr>
          </a:lstStyle>
          <a:p>
            <a:r>
              <a:rPr lang="en-US" noProof="0" dirty="0"/>
              <a:t>Edit Title</a:t>
            </a:r>
          </a:p>
        </p:txBody>
      </p:sp>
      <p:sp>
        <p:nvSpPr>
          <p:cNvPr id="22" name="Textplatzhalter 4"/>
          <p:cNvSpPr>
            <a:spLocks noGrp="1"/>
          </p:cNvSpPr>
          <p:nvPr>
            <p:ph type="body" sz="quarter" idx="10" hasCustomPrompt="1"/>
          </p:nvPr>
        </p:nvSpPr>
        <p:spPr>
          <a:xfrm>
            <a:off x="431372" y="4211796"/>
            <a:ext cx="11432841" cy="338554"/>
          </a:xfrm>
          <a:prstGeom prst="rect">
            <a:avLst/>
          </a:prstGeom>
          <a:solidFill>
            <a:srgbClr val="FFFFFF"/>
          </a:solidFill>
          <a:ln>
            <a:noFill/>
          </a:ln>
        </p:spPr>
        <p:txBody>
          <a:bodyPr wrap="square">
            <a:spAutoFit/>
          </a:bodyPr>
          <a:lstStyle>
            <a:lvl1pPr marL="180000" indent="0">
              <a:buFontTx/>
              <a:buNone/>
              <a:defRPr sz="1600" b="0" baseline="0">
                <a:solidFill>
                  <a:schemeClr val="tx1">
                    <a:lumMod val="60000"/>
                    <a:lumOff val="40000"/>
                  </a:schemeClr>
                </a:solidFill>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Presenter, Date, Location</a:t>
            </a:r>
          </a:p>
        </p:txBody>
      </p:sp>
      <p:pic>
        <p:nvPicPr>
          <p:cNvPr id="9" name="Grafik 8"/>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31371" y="398812"/>
            <a:ext cx="997527" cy="320040"/>
          </a:xfrm>
          <a:prstGeom prst="rect">
            <a:avLst/>
          </a:prstGeom>
        </p:spPr>
      </p:pic>
      <p:pic>
        <p:nvPicPr>
          <p:cNvPr id="12" name="Grafik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
        <p:nvSpPr>
          <p:cNvPr id="25" name="Textfeld 24"/>
          <p:cNvSpPr txBox="1"/>
          <p:nvPr userDrawn="1"/>
        </p:nvSpPr>
        <p:spPr>
          <a:xfrm>
            <a:off x="425454" y="4643381"/>
            <a:ext cx="11438759" cy="1225290"/>
          </a:xfrm>
          <a:prstGeom prst="rect">
            <a:avLst/>
          </a:prstGeom>
          <a:solidFill>
            <a:schemeClr val="accent6">
              <a:lumMod val="20000"/>
              <a:lumOff val="80000"/>
            </a:schemeClr>
          </a:solidFill>
          <a:ln>
            <a:noFill/>
          </a:ln>
        </p:spPr>
        <p:txBody>
          <a:bodyPr wrap="square" lIns="252000" tIns="180000" rIns="180000" bIns="180000" rtlCol="0">
            <a:spAutoFit/>
          </a:bodyPr>
          <a:lstStyle/>
          <a:p>
            <a:pPr marL="0" indent="0"/>
            <a:r>
              <a:rPr lang="en-US" sz="1400" b="0" i="0" kern="1200" noProof="1">
                <a:solidFill>
                  <a:schemeClr val="tx1">
                    <a:lumMod val="65000"/>
                    <a:lumOff val="35000"/>
                  </a:schemeClr>
                </a:solidFill>
                <a:latin typeface="Arial" charset="0"/>
                <a:ea typeface="+mn-ea"/>
                <a:cs typeface="Arial"/>
              </a:rPr>
              <a:t>Chair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Software</a:t>
            </a:r>
            <a:r>
              <a:rPr lang="en-US" sz="1400" b="0" i="0" kern="1200" baseline="0" noProof="1">
                <a:solidFill>
                  <a:schemeClr val="tx1">
                    <a:lumMod val="65000"/>
                    <a:lumOff val="35000"/>
                  </a:schemeClr>
                </a:solidFill>
                <a:latin typeface="Arial" charset="0"/>
                <a:ea typeface="+mn-ea"/>
                <a:cs typeface="Arial"/>
              </a:rPr>
              <a:t> Engineering for Business Information Systems </a:t>
            </a:r>
            <a:r>
              <a:rPr lang="en-US" sz="1400" b="0" i="0" kern="1200" noProof="1">
                <a:solidFill>
                  <a:schemeClr val="tx1">
                    <a:lumMod val="65000"/>
                    <a:lumOff val="35000"/>
                  </a:schemeClr>
                </a:solidFill>
                <a:latin typeface="Arial" charset="0"/>
                <a:ea typeface="+mn-ea"/>
                <a:cs typeface="Arial"/>
              </a:rPr>
              <a:t>(sebis) </a:t>
            </a:r>
          </a:p>
          <a:p>
            <a:pPr marL="0" indent="0"/>
            <a:r>
              <a:rPr lang="en-US" sz="1400" b="0" i="0" kern="1200" noProof="1">
                <a:solidFill>
                  <a:schemeClr val="tx1">
                    <a:lumMod val="65000"/>
                    <a:lumOff val="35000"/>
                  </a:schemeClr>
                </a:solidFill>
                <a:latin typeface="Arial" charset="0"/>
                <a:ea typeface="+mn-ea"/>
                <a:cs typeface="Arial"/>
              </a:rPr>
              <a:t>Faculty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Informatics</a:t>
            </a:r>
          </a:p>
          <a:p>
            <a:pPr marL="0" indent="0"/>
            <a:r>
              <a:rPr lang="en-US" sz="1400" b="0" i="0" kern="1200" noProof="1">
                <a:solidFill>
                  <a:schemeClr val="bg1">
                    <a:lumMod val="50000"/>
                  </a:schemeClr>
                </a:solidFill>
                <a:latin typeface="Arial" charset="0"/>
                <a:ea typeface="+mn-ea"/>
                <a:cs typeface="Arial"/>
              </a:rPr>
              <a:t>Technische</a:t>
            </a:r>
            <a:r>
              <a:rPr lang="en-US" sz="1400" b="0" i="0" kern="1200" baseline="0" noProof="1">
                <a:solidFill>
                  <a:schemeClr val="bg1">
                    <a:lumMod val="50000"/>
                  </a:schemeClr>
                </a:solidFill>
                <a:latin typeface="Arial" charset="0"/>
                <a:ea typeface="+mn-ea"/>
                <a:cs typeface="Arial"/>
              </a:rPr>
              <a:t> Universität München</a:t>
            </a:r>
            <a:endParaRPr lang="en-US" sz="1400" b="0" i="0" kern="1200" noProof="1">
              <a:solidFill>
                <a:schemeClr val="bg1">
                  <a:lumMod val="50000"/>
                </a:schemeClr>
              </a:solidFill>
              <a:latin typeface="Arial" charset="0"/>
              <a:ea typeface="+mn-ea"/>
              <a:cs typeface="Arial"/>
            </a:endParaRPr>
          </a:p>
          <a:p>
            <a:pPr marL="0" indent="0" algn="l" rtl="0" fontAlgn="base">
              <a:spcBef>
                <a:spcPct val="0"/>
              </a:spcBef>
              <a:spcAft>
                <a:spcPct val="0"/>
              </a:spcAft>
            </a:pPr>
            <a:r>
              <a:rPr lang="en-US" sz="1400" b="0" i="0" u="sng" kern="1200" noProof="1">
                <a:solidFill>
                  <a:schemeClr val="bg1">
                    <a:lumMod val="50000"/>
                  </a:schemeClr>
                </a:solidFill>
                <a:latin typeface="Arial" charset="0"/>
                <a:ea typeface="+mn-ea"/>
                <a:cs typeface="Arial"/>
              </a:rPr>
              <a:t>wwwmatthes.in.tum.de</a:t>
            </a:r>
            <a:endParaRPr lang="en-US" sz="1400" b="0" i="0" u="sng" kern="1200" dirty="0" err="1">
              <a:solidFill>
                <a:schemeClr val="bg1">
                  <a:lumMod val="50000"/>
                </a:schemeClr>
              </a:solidFill>
              <a:latin typeface="Arial" charset="0"/>
              <a:ea typeface="+mn-ea"/>
              <a:cs typeface="Arial"/>
            </a:endParaRPr>
          </a:p>
        </p:txBody>
      </p:sp>
    </p:spTree>
  </p:cSld>
  <p:clrMapOvr>
    <a:masterClrMapping/>
  </p:clrMapOvr>
  <p:transition/>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Gliederun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34435" y="981076"/>
            <a:ext cx="11523135" cy="5400675"/>
          </a:xfrm>
        </p:spPr>
        <p:txBody>
          <a:bodyPr>
            <a:normAutofit/>
          </a:bodyPr>
          <a:lstStyle>
            <a:lvl1pPr>
              <a:defRPr>
                <a:latin typeface="+mn-lt"/>
              </a:defRPr>
            </a:lvl1pPr>
            <a:lvl2pPr>
              <a:buClr>
                <a:schemeClr val="tx2"/>
              </a:buClr>
              <a:defRPr lang="de-DE" sz="1800" dirty="0" smtClean="0">
                <a:solidFill>
                  <a:schemeClr val="tx1"/>
                </a:solidFill>
                <a:latin typeface="+mn-lt"/>
                <a:cs typeface="Arial Unicode MS" pitchFamily="34" charset="-128"/>
              </a:defRPr>
            </a:lvl2pPr>
            <a:lvl3pPr>
              <a:buClr>
                <a:schemeClr val="tx2"/>
              </a:buClr>
              <a:defRPr>
                <a:solidFill>
                  <a:schemeClr val="tx1"/>
                </a:solidFill>
                <a:latin typeface="+mn-lt"/>
              </a:defRPr>
            </a:lvl3pPr>
            <a:lvl4pPr>
              <a:buClr>
                <a:schemeClr val="tx2"/>
              </a:buClr>
              <a:defRPr>
                <a:solidFill>
                  <a:schemeClr val="tx1"/>
                </a:solidFill>
                <a:latin typeface="+mn-lt"/>
              </a:defRPr>
            </a:lvl4pPr>
            <a:lvl5pPr>
              <a:buClr>
                <a:schemeClr val="tx2"/>
              </a:buClr>
              <a:defRPr>
                <a:solidFill>
                  <a:schemeClr val="tx1"/>
                </a:solidFill>
              </a:defRPr>
            </a:lvl5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p:cNvSpPr>
            <a:spLocks noGrp="1"/>
          </p:cNvSpPr>
          <p:nvPr>
            <p:ph type="title" hasCustomPrompt="1"/>
          </p:nvPr>
        </p:nvSpPr>
        <p:spPr>
          <a:xfrm>
            <a:off x="334437" y="44452"/>
            <a:ext cx="10586099" cy="720725"/>
          </a:xfrm>
        </p:spPr>
        <p:txBody>
          <a:bodyPr/>
          <a:lstStyle>
            <a:lvl1pPr>
              <a:defRPr>
                <a:latin typeface="+mj-lt"/>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atin typeface="+mn-lt"/>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atin typeface="+mn-lt"/>
              </a:defRPr>
            </a:lvl1pPr>
          </a:lstStyle>
          <a:p>
            <a:pPr>
              <a:defRPr/>
            </a:pPr>
            <a:r>
              <a:rPr lang="en-US"/>
              <a:t>200427 Knapp BA Final</a:t>
            </a:r>
            <a:endParaRPr lang="de-DE" dirty="0"/>
          </a:p>
        </p:txBody>
      </p:sp>
      <p:sp>
        <p:nvSpPr>
          <p:cNvPr id="6" name="Rectangle 6"/>
          <p:cNvSpPr>
            <a:spLocks noGrp="1" noChangeArrowheads="1"/>
          </p:cNvSpPr>
          <p:nvPr>
            <p:ph type="sldNum" sz="quarter" idx="12"/>
          </p:nvPr>
        </p:nvSpPr>
        <p:spPr>
          <a:ln/>
        </p:spPr>
        <p:txBody>
          <a:bodyPr/>
          <a:lstStyle>
            <a:lvl1pPr>
              <a:defRPr>
                <a:latin typeface="+mn-lt"/>
              </a:defRPr>
            </a:lvl1pPr>
          </a:lstStyle>
          <a:p>
            <a:pPr>
              <a:defRPr/>
            </a:pPr>
            <a:fld id="{E201E5CB-5EE0-4EA4-87FF-7D8A79A61969}" type="slidenum">
              <a:rPr lang="de-DE" smtClean="0"/>
              <a:pPr>
                <a:defRPr/>
              </a:pPr>
              <a:t>‹Nr.›</a:t>
            </a:fld>
            <a:endParaRPr lang="de-DE" dirty="0"/>
          </a:p>
        </p:txBody>
      </p:sp>
    </p:spTree>
  </p:cSld>
  <p:clrMapOvr>
    <a:masterClrMapping/>
  </p:clrMapOvr>
  <p:transition/>
  <p:hf hdr="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Ende">
    <p:spTree>
      <p:nvGrpSpPr>
        <p:cNvPr id="1" name=""/>
        <p:cNvGrpSpPr/>
        <p:nvPr/>
      </p:nvGrpSpPr>
      <p:grpSpPr>
        <a:xfrm>
          <a:off x="0" y="0"/>
          <a:ext cx="0" cy="0"/>
          <a:chOff x="0" y="0"/>
          <a:chExt cx="0" cy="0"/>
        </a:xfrm>
      </p:grpSpPr>
      <p:pic>
        <p:nvPicPr>
          <p:cNvPr id="13" name="Picture 3" descr="Gebaeude_Fahne"/>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0" y="-27384"/>
            <a:ext cx="12192000" cy="68936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p:nvPr userDrawn="1"/>
        </p:nvSpPr>
        <p:spPr>
          <a:xfrm>
            <a:off x="767407" y="1743185"/>
            <a:ext cx="3240361" cy="4742688"/>
          </a:xfrm>
          <a:prstGeom prst="rect">
            <a:avLst/>
          </a:prstGeom>
          <a:solidFill>
            <a:schemeClr val="bg1"/>
          </a:solid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dirty="0">
              <a:latin typeface="+mn-lt"/>
            </a:endParaRPr>
          </a:p>
        </p:txBody>
      </p:sp>
      <p:pic>
        <p:nvPicPr>
          <p:cNvPr id="18" name="Grafik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049370" y="2024110"/>
            <a:ext cx="682753" cy="359665"/>
          </a:xfrm>
          <a:prstGeom prst="rect">
            <a:avLst/>
          </a:prstGeom>
        </p:spPr>
      </p:pic>
      <p:pic>
        <p:nvPicPr>
          <p:cNvPr id="22" name="Bild 10" descr="sebis-Logo.gif"/>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098009" y="2514436"/>
            <a:ext cx="720000" cy="230880"/>
          </a:xfrm>
          <a:prstGeom prst="rect">
            <a:avLst/>
          </a:prstGeom>
        </p:spPr>
      </p:pic>
      <p:sp>
        <p:nvSpPr>
          <p:cNvPr id="24" name="Textfeld 23"/>
          <p:cNvSpPr txBox="1"/>
          <p:nvPr userDrawn="1"/>
        </p:nvSpPr>
        <p:spPr>
          <a:xfrm>
            <a:off x="1040407" y="4123820"/>
            <a:ext cx="2751118" cy="2192908"/>
          </a:xfrm>
          <a:prstGeom prst="rect">
            <a:avLst/>
          </a:prstGeom>
          <a:noFill/>
        </p:spPr>
        <p:txBody>
          <a:bodyPr wrap="square" rtlCol="0">
            <a:spAutoFit/>
          </a:bodyPr>
          <a:lstStyle/>
          <a:p>
            <a:r>
              <a:rPr lang="en-US" sz="1050" noProof="1">
                <a:latin typeface="+mn-lt"/>
              </a:rPr>
              <a:t>Technische Universität München</a:t>
            </a:r>
          </a:p>
          <a:p>
            <a:r>
              <a:rPr lang="en-US" sz="1050" noProof="1">
                <a:latin typeface="+mn-lt"/>
              </a:rPr>
              <a:t>Faculty of Informatics</a:t>
            </a:r>
          </a:p>
          <a:p>
            <a:r>
              <a:rPr lang="en-US" sz="1050" noProof="1">
                <a:latin typeface="+mn-lt"/>
              </a:rPr>
              <a:t>Chair of Software Engineering for Business Information Systems</a:t>
            </a:r>
          </a:p>
          <a:p>
            <a:endParaRPr lang="en-US" sz="1050" noProof="1">
              <a:latin typeface="+mn-lt"/>
            </a:endParaRPr>
          </a:p>
          <a:p>
            <a:r>
              <a:rPr lang="en-US" sz="1050" noProof="1">
                <a:latin typeface="+mn-lt"/>
              </a:rPr>
              <a:t>Boltzmannstraße 3</a:t>
            </a:r>
          </a:p>
          <a:p>
            <a:r>
              <a:rPr lang="en-US" sz="1050" noProof="1">
                <a:latin typeface="+mn-lt"/>
              </a:rPr>
              <a:t>85748 Garching bei</a:t>
            </a:r>
            <a:r>
              <a:rPr lang="en-US" sz="1050" baseline="0" noProof="1">
                <a:latin typeface="+mn-lt"/>
              </a:rPr>
              <a:t> München</a:t>
            </a:r>
          </a:p>
          <a:p>
            <a:endParaRPr lang="en-US" sz="1050" baseline="0" noProof="1">
              <a:latin typeface="+mn-lt"/>
            </a:endParaRPr>
          </a:p>
          <a:p>
            <a:pPr>
              <a:tabLst>
                <a:tab pos="358775" algn="l"/>
              </a:tabLst>
            </a:pPr>
            <a:r>
              <a:rPr lang="en-US" sz="1050" baseline="0" noProof="1">
                <a:latin typeface="+mn-lt"/>
              </a:rPr>
              <a:t>Tel	+49.89.289.</a:t>
            </a:r>
          </a:p>
          <a:p>
            <a:pPr>
              <a:tabLst>
                <a:tab pos="358775" algn="l"/>
              </a:tabLst>
            </a:pPr>
            <a:r>
              <a:rPr lang="en-US" sz="1050" baseline="0" noProof="1">
                <a:latin typeface="+mn-lt"/>
              </a:rPr>
              <a:t>Fax	+49.89.289.17136</a:t>
            </a:r>
          </a:p>
          <a:p>
            <a:endParaRPr lang="en-US" sz="1050" baseline="0" noProof="1">
              <a:latin typeface="+mn-lt"/>
            </a:endParaRPr>
          </a:p>
          <a:p>
            <a:endParaRPr lang="en-US" sz="1050" baseline="0" noProof="1">
              <a:latin typeface="+mn-lt"/>
            </a:endParaRPr>
          </a:p>
          <a:p>
            <a:r>
              <a:rPr lang="en-US" sz="1050" baseline="0" noProof="1">
                <a:latin typeface="+mn-lt"/>
                <a:hlinkClick r:id="rId5"/>
              </a:rPr>
              <a:t>wwwmatthes.in.tum.de</a:t>
            </a:r>
            <a:endParaRPr lang="en-US" sz="1050" noProof="1">
              <a:latin typeface="+mn-lt"/>
            </a:endParaRPr>
          </a:p>
        </p:txBody>
      </p:sp>
      <p:sp>
        <p:nvSpPr>
          <p:cNvPr id="26" name="Textplatzhalter 18"/>
          <p:cNvSpPr>
            <a:spLocks noGrp="1"/>
          </p:cNvSpPr>
          <p:nvPr>
            <p:ph type="body" sz="quarter" idx="13" hasCustomPrompt="1"/>
          </p:nvPr>
        </p:nvSpPr>
        <p:spPr>
          <a:xfrm>
            <a:off x="1160429" y="3486197"/>
            <a:ext cx="2485288" cy="219497"/>
          </a:xfrm>
          <a:prstGeom prst="rect">
            <a:avLst/>
          </a:prstGeom>
        </p:spPr>
        <p:txBody>
          <a:bodyPr lIns="0" tIns="0" rIns="0" bIns="0" anchor="b">
            <a:noAutofit/>
          </a:bodyPr>
          <a:lstStyle>
            <a:lvl1pPr marL="0" indent="0">
              <a:buFontTx/>
              <a:buNone/>
              <a:defRPr sz="1400" b="1">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&lt;Name&gt;</a:t>
            </a:r>
          </a:p>
        </p:txBody>
      </p:sp>
      <p:sp>
        <p:nvSpPr>
          <p:cNvPr id="27" name="Textplatzhalter 20"/>
          <p:cNvSpPr>
            <a:spLocks noGrp="1"/>
          </p:cNvSpPr>
          <p:nvPr>
            <p:ph type="body" sz="quarter" idx="14" hasCustomPrompt="1"/>
          </p:nvPr>
        </p:nvSpPr>
        <p:spPr>
          <a:xfrm>
            <a:off x="1160435" y="3277001"/>
            <a:ext cx="2484681" cy="182967"/>
          </a:xfrm>
          <a:prstGeom prst="rect">
            <a:avLst/>
          </a:prstGeom>
        </p:spPr>
        <p:txBody>
          <a:bodyPr lIns="0" tIns="0" rIns="0" bIns="0" anchor="b"/>
          <a:lstStyle>
            <a:lvl1pPr marL="0" indent="0">
              <a:buNone/>
              <a:defRPr sz="1050">
                <a:latin typeface="+mn-lt"/>
              </a:defRPr>
            </a:lvl1pPr>
          </a:lstStyle>
          <a:p>
            <a:pPr lvl="0"/>
            <a:r>
              <a:rPr lang="en-US" noProof="0" dirty="0"/>
              <a:t>&lt;Academic degree&gt;</a:t>
            </a:r>
          </a:p>
        </p:txBody>
      </p:sp>
      <p:sp>
        <p:nvSpPr>
          <p:cNvPr id="28" name="Textplatzhalter 22"/>
          <p:cNvSpPr>
            <a:spLocks noGrp="1"/>
          </p:cNvSpPr>
          <p:nvPr>
            <p:ph type="body" sz="quarter" idx="15" hasCustomPrompt="1"/>
          </p:nvPr>
        </p:nvSpPr>
        <p:spPr>
          <a:xfrm>
            <a:off x="2524469" y="5454244"/>
            <a:ext cx="1293429" cy="133350"/>
          </a:xfrm>
          <a:prstGeom prst="rect">
            <a:avLst/>
          </a:prstGeom>
        </p:spPr>
        <p:txBody>
          <a:bodyPr lIns="0" tIns="0" rIns="0" bIns="0">
            <a:noAutofit/>
          </a:bodyPr>
          <a:lstStyle>
            <a:lvl1pPr marL="0" indent="0">
              <a:buNone/>
              <a:defRPr sz="1050" baseline="0">
                <a:latin typeface="+mn-lt"/>
              </a:defRPr>
            </a:lvl1pPr>
          </a:lstStyle>
          <a:p>
            <a:pPr lvl="0"/>
            <a:r>
              <a:rPr lang="en-US" noProof="0" dirty="0"/>
              <a:t>&lt;Phone&gt;</a:t>
            </a:r>
          </a:p>
        </p:txBody>
      </p:sp>
      <p:sp>
        <p:nvSpPr>
          <p:cNvPr id="29" name="Textplatzhalter 24"/>
          <p:cNvSpPr>
            <a:spLocks noGrp="1"/>
          </p:cNvSpPr>
          <p:nvPr>
            <p:ph type="body" sz="quarter" idx="16" hasCustomPrompt="1"/>
          </p:nvPr>
        </p:nvSpPr>
        <p:spPr>
          <a:xfrm>
            <a:off x="1159115" y="5932082"/>
            <a:ext cx="2452083" cy="131762"/>
          </a:xfrm>
          <a:prstGeom prst="rect">
            <a:avLst/>
          </a:prstGeom>
        </p:spPr>
        <p:txBody>
          <a:bodyPr lIns="0" tIns="0" rIns="0" bIns="0">
            <a:noAutofit/>
          </a:bodyPr>
          <a:lstStyle>
            <a:lvl1pPr marL="0" indent="0">
              <a:buFontTx/>
              <a:buNone/>
              <a:defRPr sz="1050">
                <a:latin typeface="+mn-lt"/>
              </a:defRPr>
            </a:lvl1pPr>
          </a:lstStyle>
          <a:p>
            <a:pPr lvl="0"/>
            <a:r>
              <a:rPr lang="en-US" noProof="0" dirty="0"/>
              <a:t>&lt;E-Mail&gt;</a:t>
            </a:r>
          </a:p>
        </p:txBody>
      </p:sp>
      <p:sp>
        <p:nvSpPr>
          <p:cNvPr id="30" name="Inhaltsplatzhalter 31"/>
          <p:cNvSpPr>
            <a:spLocks noGrp="1"/>
          </p:cNvSpPr>
          <p:nvPr>
            <p:ph sz="quarter" idx="18" hasCustomPrompt="1"/>
          </p:nvPr>
        </p:nvSpPr>
        <p:spPr>
          <a:xfrm>
            <a:off x="1161091" y="3704994"/>
            <a:ext cx="2502054" cy="211455"/>
          </a:xfrm>
          <a:prstGeom prst="rect">
            <a:avLst/>
          </a:prstGeom>
        </p:spPr>
        <p:txBody>
          <a:bodyPr lIns="0" tIns="0" rIns="0" bIns="0"/>
          <a:lstStyle>
            <a:lvl1pPr>
              <a:defRPr sz="1050"/>
            </a:lvl1pPr>
          </a:lstStyle>
          <a:p>
            <a:pPr lvl="0"/>
            <a:r>
              <a:rPr lang="en-US" noProof="0" dirty="0"/>
              <a:t>&lt;Position&gt;</a:t>
            </a:r>
          </a:p>
        </p:txBody>
      </p:sp>
    </p:spTree>
    <p:extLst>
      <p:ext uri="{BB962C8B-B14F-4D97-AF65-F5344CB8AC3E}">
        <p14:creationId xmlns:p14="http://schemas.microsoft.com/office/powerpoint/2010/main" val="893749986"/>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44452"/>
            <a:ext cx="10586099" cy="72072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200427 Knapp BA Final</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‹Nr.›</a:t>
            </a:fld>
            <a:endParaRPr lang="de-DE" dirty="0"/>
          </a:p>
        </p:txBody>
      </p:sp>
    </p:spTree>
  </p:cSld>
  <p:clrMapOvr>
    <a:masterClrMapping/>
  </p:clrMapOvr>
  <p:transition/>
  <p:hf hdr="0"/>
  <p:extLst>
    <p:ext uri="{DCECCB84-F9BA-43D5-87BE-67443E8EF086}">
      <p15:sldGuideLst xmlns:p15="http://schemas.microsoft.com/office/powerpoint/2012/main">
        <p15:guide id="1" orient="horz" pos="2160" userDrawn="1">
          <p15:clr>
            <a:srgbClr val="FBAE40"/>
          </p15:clr>
        </p15:guide>
        <p15:guide id="2" pos="687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ter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a:xfrm>
            <a:off x="334434" y="980728"/>
            <a:ext cx="11523133" cy="5400675"/>
          </a:xfrm>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200427 Knapp BA Final</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‹Nr.›</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3517934724"/>
      </p:ext>
    </p:extLst>
  </p:cSld>
  <p:clrMapOvr>
    <a:masterClrMapping/>
  </p:clrMapOvr>
  <p:transition/>
  <p:hf hdr="0"/>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ter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200427 Knapp BA Final</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‹Nr.›</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1825214989"/>
      </p:ext>
    </p:extLst>
  </p:cSld>
  <p:clrMapOvr>
    <a:masterClrMapping/>
  </p:clrMapOvr>
  <p:transition/>
  <p:hf hdr="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lvl1pPr>
              <a:defRPr>
                <a:solidFill>
                  <a:srgbClr val="0065BD"/>
                </a:solidFill>
              </a:defRPr>
            </a:lvl1pPr>
          </a:lstStyle>
          <a:p>
            <a:r>
              <a:rPr lang="en-US" noProof="0" dirty="0"/>
              <a:t>&lt;Title&gt;</a:t>
            </a:r>
            <a:endParaRPr lang="de-DE" dirty="0"/>
          </a:p>
        </p:txBody>
      </p:sp>
      <p:sp>
        <p:nvSpPr>
          <p:cNvPr id="3" name="Inhaltsplatzhalter 2"/>
          <p:cNvSpPr>
            <a:spLocks noGrp="1"/>
          </p:cNvSpPr>
          <p:nvPr>
            <p:ph sz="half" idx="1" hasCustomPrompt="1"/>
          </p:nvPr>
        </p:nvSpPr>
        <p:spPr>
          <a:xfrm>
            <a:off x="334437"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Inhaltsplatzhalter 3"/>
          <p:cNvSpPr>
            <a:spLocks noGrp="1"/>
          </p:cNvSpPr>
          <p:nvPr>
            <p:ph sz="half" idx="2" hasCustomPrompt="1"/>
          </p:nvPr>
        </p:nvSpPr>
        <p:spPr>
          <a:xfrm>
            <a:off x="6197602"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200427 Knapp BA Final</a:t>
            </a: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B96C9E22-1B76-46A8-871B-C48D8E59C6FA}" type="slidenum">
              <a:rPr lang="de-DE"/>
              <a:pPr>
                <a:defRPr/>
              </a:pPr>
              <a:t>‹Nr.›</a:t>
            </a:fld>
            <a:endParaRPr lang="de-DE" dirty="0"/>
          </a:p>
        </p:txBody>
      </p:sp>
    </p:spTree>
  </p:cSld>
  <p:clrMapOvr>
    <a:masterClrMapping/>
  </p:clrMapOvr>
  <p:transition/>
  <p:hf hd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hasCustomPrompt="1"/>
          </p:nvPr>
        </p:nvSpPr>
        <p:spPr>
          <a:xfrm>
            <a:off x="334437" y="981074"/>
            <a:ext cx="5662084" cy="661976"/>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4" name="Inhaltsplatzhalter 3"/>
          <p:cNvSpPr>
            <a:spLocks noGrp="1"/>
          </p:cNvSpPr>
          <p:nvPr>
            <p:ph sz="half" idx="2" hasCustomPrompt="1"/>
          </p:nvPr>
        </p:nvSpPr>
        <p:spPr>
          <a:xfrm>
            <a:off x="334437" y="1643050"/>
            <a:ext cx="5662084"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Textplatzhalter 4"/>
          <p:cNvSpPr>
            <a:spLocks noGrp="1"/>
          </p:cNvSpPr>
          <p:nvPr>
            <p:ph type="body" sz="quarter" idx="3" hasCustomPrompt="1"/>
          </p:nvPr>
        </p:nvSpPr>
        <p:spPr>
          <a:xfrm>
            <a:off x="6193367" y="981079"/>
            <a:ext cx="5664200" cy="661975"/>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6" name="Inhaltsplatzhalter 5"/>
          <p:cNvSpPr>
            <a:spLocks noGrp="1"/>
          </p:cNvSpPr>
          <p:nvPr>
            <p:ph sz="quarter" idx="4" hasCustomPrompt="1"/>
          </p:nvPr>
        </p:nvSpPr>
        <p:spPr>
          <a:xfrm>
            <a:off x="6193367" y="1643050"/>
            <a:ext cx="5664200"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itel 1"/>
          <p:cNvSpPr>
            <a:spLocks noGrp="1"/>
          </p:cNvSpPr>
          <p:nvPr>
            <p:ph type="title" hasCustomPrompt="1"/>
          </p:nvPr>
        </p:nvSpPr>
        <p:spPr>
          <a:xfrm>
            <a:off x="334437" y="44452"/>
            <a:ext cx="10586099" cy="720725"/>
          </a:xfrm>
        </p:spPr>
        <p:txBody>
          <a:bodyPr/>
          <a:lstStyle/>
          <a:p>
            <a:r>
              <a:rPr lang="en-US" noProof="0" dirty="0"/>
              <a:t>&lt;Title&gt;</a:t>
            </a:r>
          </a:p>
        </p:txBody>
      </p:sp>
      <p:sp>
        <p:nvSpPr>
          <p:cNvPr id="7" name="Rectangle 4"/>
          <p:cNvSpPr>
            <a:spLocks noGrp="1" noChangeArrowheads="1"/>
          </p:cNvSpPr>
          <p:nvPr>
            <p:ph type="dt" sz="half" idx="10"/>
          </p:nvPr>
        </p:nvSpPr>
        <p:spPr>
          <a:ln/>
        </p:spPr>
        <p:txBody>
          <a:bodyPr/>
          <a:lstStyle>
            <a:lvl1pPr>
              <a:defRPr/>
            </a:lvl1pPr>
          </a:lstStyle>
          <a:p>
            <a:pPr>
              <a:defRPr/>
            </a:pPr>
            <a:r>
              <a:rPr lang="de-DE" noProof="0"/>
              <a:t>© sebis</a:t>
            </a:r>
            <a:endParaRPr lang="en-US" noProof="0"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noProof="0"/>
              <a:t>200427 Knapp BA Final</a:t>
            </a:r>
            <a:endParaRPr lang="en-US" noProof="0" dirty="0"/>
          </a:p>
        </p:txBody>
      </p:sp>
      <p:sp>
        <p:nvSpPr>
          <p:cNvPr id="9" name="Rectangle 6"/>
          <p:cNvSpPr>
            <a:spLocks noGrp="1" noChangeArrowheads="1"/>
          </p:cNvSpPr>
          <p:nvPr>
            <p:ph type="sldNum" sz="quarter" idx="12"/>
          </p:nvPr>
        </p:nvSpPr>
        <p:spPr>
          <a:ln/>
        </p:spPr>
        <p:txBody>
          <a:bodyPr/>
          <a:lstStyle>
            <a:lvl1pPr>
              <a:defRPr/>
            </a:lvl1pPr>
          </a:lstStyle>
          <a:p>
            <a:pPr>
              <a:defRPr/>
            </a:pPr>
            <a:fld id="{34A2CCB4-7108-4850-98BC-50E3A501EADB}" type="slidenum">
              <a:rPr lang="en-US" noProof="0" smtClean="0"/>
              <a:pPr>
                <a:defRPr/>
              </a:pPr>
              <a:t>‹Nr.›</a:t>
            </a:fld>
            <a:endParaRPr lang="en-US" noProof="0" dirty="0"/>
          </a:p>
        </p:txBody>
      </p:sp>
    </p:spTree>
  </p:cSld>
  <p:clrMapOvr>
    <a:masterClrMapping/>
  </p:clrMapOvr>
  <p:transition/>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p>
            <a:r>
              <a:rPr lang="en-US" noProof="0" dirty="0"/>
              <a:t>&lt;Title&gt;</a:t>
            </a:r>
            <a:endParaRPr lang="de-DE" dirty="0"/>
          </a:p>
        </p:txBody>
      </p:sp>
      <p:sp>
        <p:nvSpPr>
          <p:cNvPr id="3"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200427 Knapp BA Final</a:t>
            </a:r>
            <a:endParaRPr lang="de-DE" dirty="0"/>
          </a:p>
        </p:txBody>
      </p:sp>
      <p:sp>
        <p:nvSpPr>
          <p:cNvPr id="5" name="Rectangle 6"/>
          <p:cNvSpPr>
            <a:spLocks noGrp="1" noChangeArrowheads="1"/>
          </p:cNvSpPr>
          <p:nvPr>
            <p:ph type="sldNum" sz="quarter" idx="12"/>
          </p:nvPr>
        </p:nvSpPr>
        <p:spPr>
          <a:ln/>
        </p:spPr>
        <p:txBody>
          <a:bodyPr/>
          <a:lstStyle>
            <a:lvl1pPr>
              <a:defRPr/>
            </a:lvl1pPr>
          </a:lstStyle>
          <a:p>
            <a:pPr>
              <a:defRPr/>
            </a:pPr>
            <a:fld id="{53F79391-FD8B-4951-B07A-A389C4C7CA7B}" type="slidenum">
              <a:rPr lang="de-DE"/>
              <a:pPr>
                <a:defRPr/>
              </a:pPr>
              <a:t>‹Nr.›</a:t>
            </a:fld>
            <a:endParaRPr lang="de-DE" dirty="0"/>
          </a:p>
        </p:txBody>
      </p:sp>
    </p:spTree>
  </p:cSld>
  <p:clrMapOvr>
    <a:masterClrMapping/>
  </p:clrMapOvr>
  <p:transition/>
  <p:hf hdr="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mitti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3" y="44451"/>
            <a:ext cx="11523133" cy="6524625"/>
          </a:xfrm>
        </p:spPr>
        <p:txBody>
          <a:bodyPr anchor="ctr"/>
          <a:lstStyle>
            <a:lvl1pPr algn="ctr">
              <a:defRPr sz="3200"/>
            </a:lvl1pPr>
          </a:lstStyle>
          <a:p>
            <a:r>
              <a:rPr lang="en-US" noProof="0" dirty="0"/>
              <a:t>&lt;Title&gt;</a:t>
            </a:r>
          </a:p>
        </p:txBody>
      </p:sp>
      <p:sp>
        <p:nvSpPr>
          <p:cNvPr id="3" name="Datumsplatzhalter 2"/>
          <p:cNvSpPr>
            <a:spLocks noGrp="1"/>
          </p:cNvSpPr>
          <p:nvPr>
            <p:ph type="dt" sz="half" idx="10"/>
          </p:nvPr>
        </p:nvSpPr>
        <p:spPr/>
        <p:txBody>
          <a:bodyPr/>
          <a:lstStyle/>
          <a:p>
            <a:pPr>
              <a:defRPr/>
            </a:pPr>
            <a:r>
              <a:rPr lang="de-DE"/>
              <a:t>© sebis</a:t>
            </a:r>
            <a:endParaRPr lang="en-US" dirty="0"/>
          </a:p>
        </p:txBody>
      </p:sp>
      <p:sp>
        <p:nvSpPr>
          <p:cNvPr id="4" name="Fußzeilenplatzhalter 3"/>
          <p:cNvSpPr>
            <a:spLocks noGrp="1"/>
          </p:cNvSpPr>
          <p:nvPr>
            <p:ph type="ftr" sz="quarter" idx="11"/>
          </p:nvPr>
        </p:nvSpPr>
        <p:spPr/>
        <p:txBody>
          <a:bodyPr/>
          <a:lstStyle/>
          <a:p>
            <a:pPr>
              <a:defRPr/>
            </a:pPr>
            <a:r>
              <a:rPr lang="en-US"/>
              <a:t>200427 Knapp BA Final</a:t>
            </a:r>
            <a:endParaRPr lang="en-US" dirty="0"/>
          </a:p>
        </p:txBody>
      </p:sp>
      <p:sp>
        <p:nvSpPr>
          <p:cNvPr id="5" name="Foliennummernplatzhalter 4"/>
          <p:cNvSpPr>
            <a:spLocks noGrp="1"/>
          </p:cNvSpPr>
          <p:nvPr>
            <p:ph type="sldNum" sz="quarter" idx="12"/>
          </p:nvPr>
        </p:nvSpPr>
        <p:spPr/>
        <p:txBody>
          <a:bodyPr/>
          <a:lstStyle/>
          <a:p>
            <a:pPr>
              <a:defRPr/>
            </a:pPr>
            <a:fld id="{5E4FF76D-8657-43F1-929B-F6D2FAB2741A}" type="slidenum">
              <a:rPr lang="en-US" smtClean="0"/>
              <a:pPr>
                <a:defRPr/>
              </a:pPr>
              <a:t>‹Nr.›</a:t>
            </a:fld>
            <a:endParaRPr lang="en-US" dirty="0"/>
          </a:p>
        </p:txBody>
      </p:sp>
    </p:spTree>
    <p:extLst>
      <p:ext uri="{BB962C8B-B14F-4D97-AF65-F5344CB8AC3E}">
        <p14:creationId xmlns:p14="http://schemas.microsoft.com/office/powerpoint/2010/main" val="3652262570"/>
      </p:ext>
    </p:extLst>
  </p:cSld>
  <p:clrMapOvr>
    <a:masterClrMapping/>
  </p:clrMapOvr>
  <p:transition/>
  <p:hf hdr="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Tree>
  </p:cSld>
  <p:clrMapOvr>
    <a:masterClrMapping/>
  </p:clrMapOvr>
  <p:transition/>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34434" y="44451"/>
            <a:ext cx="10586102" cy="720725"/>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p>
            <a:pPr lvl="0"/>
            <a:r>
              <a:rPr lang="en-US" noProof="0" dirty="0"/>
              <a:t>&lt;Title&gt;</a:t>
            </a:r>
          </a:p>
        </p:txBody>
      </p:sp>
      <p:sp>
        <p:nvSpPr>
          <p:cNvPr id="4099" name="Rectangle 3"/>
          <p:cNvSpPr>
            <a:spLocks noGrp="1" noChangeArrowheads="1"/>
          </p:cNvSpPr>
          <p:nvPr>
            <p:ph type="body" idx="1"/>
          </p:nvPr>
        </p:nvSpPr>
        <p:spPr bwMode="auto">
          <a:xfrm>
            <a:off x="334434" y="981076"/>
            <a:ext cx="11523133"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Rectangle 4"/>
          <p:cNvSpPr>
            <a:spLocks noGrp="1" noChangeArrowheads="1"/>
          </p:cNvSpPr>
          <p:nvPr>
            <p:ph type="dt" sz="half" idx="2"/>
          </p:nvPr>
        </p:nvSpPr>
        <p:spPr bwMode="auto">
          <a:xfrm>
            <a:off x="9383184" y="6570616"/>
            <a:ext cx="2142067" cy="28892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marL="0" marR="0" indent="0" algn="r" defTabSz="914400" rtl="0" eaLnBrk="0" fontAlgn="base" latinLnBrk="0" hangingPunct="0">
              <a:lnSpc>
                <a:spcPct val="100000"/>
              </a:lnSpc>
              <a:spcBef>
                <a:spcPct val="0"/>
              </a:spcBef>
              <a:spcAft>
                <a:spcPct val="0"/>
              </a:spcAft>
              <a:buClrTx/>
              <a:buSzTx/>
              <a:buFontTx/>
              <a:buNone/>
              <a:tabLst/>
              <a:defRPr sz="800" smtClean="0">
                <a:solidFill>
                  <a:schemeClr val="bg1">
                    <a:lumMod val="50000"/>
                  </a:schemeClr>
                </a:solidFill>
                <a:latin typeface="+mn-lt"/>
                <a:cs typeface="+mn-cs"/>
              </a:defRPr>
            </a:lvl1pPr>
          </a:lstStyle>
          <a:p>
            <a:pPr>
              <a:defRPr/>
            </a:pPr>
            <a:r>
              <a:rPr lang="de-DE" noProof="0"/>
              <a:t>© sebis</a:t>
            </a:r>
            <a:endParaRPr lang="en-US" noProof="0" dirty="0"/>
          </a:p>
        </p:txBody>
      </p:sp>
      <p:sp>
        <p:nvSpPr>
          <p:cNvPr id="1029" name="Rectangle 5"/>
          <p:cNvSpPr>
            <a:spLocks noGrp="1" noChangeArrowheads="1"/>
          </p:cNvSpPr>
          <p:nvPr>
            <p:ph type="ftr" sz="quarter" idx="3"/>
          </p:nvPr>
        </p:nvSpPr>
        <p:spPr bwMode="auto">
          <a:xfrm>
            <a:off x="332903" y="6569076"/>
            <a:ext cx="5761567"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eaLnBrk="0" hangingPunct="0">
              <a:defRPr sz="800">
                <a:solidFill>
                  <a:schemeClr val="bg1">
                    <a:lumMod val="50000"/>
                  </a:schemeClr>
                </a:solidFill>
                <a:latin typeface="+mn-lt"/>
                <a:cs typeface="+mn-cs"/>
              </a:defRPr>
            </a:lvl1pPr>
          </a:lstStyle>
          <a:p>
            <a:pPr>
              <a:defRPr/>
            </a:pPr>
            <a:r>
              <a:rPr lang="en-US"/>
              <a:t>200427 Knapp BA Final</a:t>
            </a:r>
            <a:endParaRPr lang="en-US" dirty="0"/>
          </a:p>
        </p:txBody>
      </p:sp>
      <p:sp>
        <p:nvSpPr>
          <p:cNvPr id="1030" name="Rectangle 6"/>
          <p:cNvSpPr>
            <a:spLocks noGrp="1" noChangeArrowheads="1"/>
          </p:cNvSpPr>
          <p:nvPr>
            <p:ph type="sldNum" sz="quarter" idx="4"/>
          </p:nvPr>
        </p:nvSpPr>
        <p:spPr bwMode="auto">
          <a:xfrm>
            <a:off x="11525251" y="6570616"/>
            <a:ext cx="332316" cy="288925"/>
          </a:xfrm>
          <a:prstGeom prst="rect">
            <a:avLst/>
          </a:prstGeom>
          <a:noFill/>
          <a:ln w="9525">
            <a:noFill/>
            <a:miter lim="800000"/>
            <a:headEnd/>
            <a:tailEnd/>
          </a:ln>
          <a:effectLst/>
        </p:spPr>
        <p:txBody>
          <a:bodyPr vert="horz" wrap="none" lIns="91440" tIns="45720" rIns="0" bIns="45720" numCol="1" anchor="ctr" anchorCtr="0" compatLnSpc="1">
            <a:prstTxWarp prst="textNoShape">
              <a:avLst/>
            </a:prstTxWarp>
          </a:bodyPr>
          <a:lstStyle>
            <a:lvl1pPr algn="r" eaLnBrk="0" hangingPunct="0">
              <a:defRPr sz="800">
                <a:solidFill>
                  <a:schemeClr val="bg1">
                    <a:lumMod val="50000"/>
                  </a:schemeClr>
                </a:solidFill>
                <a:latin typeface="+mn-lt"/>
                <a:cs typeface="+mn-cs"/>
              </a:defRPr>
            </a:lvl1pPr>
          </a:lstStyle>
          <a:p>
            <a:pPr>
              <a:defRPr/>
            </a:pPr>
            <a:fld id="{5E4FF76D-8657-43F1-929B-F6D2FAB2741A}" type="slidenum">
              <a:rPr lang="en-US" smtClean="0"/>
              <a:pPr>
                <a:defRPr/>
              </a:pPr>
              <a:t>‹Nr.›</a:t>
            </a:fld>
            <a:endParaRPr lang="en-US" dirty="0"/>
          </a:p>
        </p:txBody>
      </p:sp>
      <p:pic>
        <p:nvPicPr>
          <p:cNvPr id="8" name="Grafik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Tree>
  </p:cSld>
  <p:clrMap bg1="lt1" tx1="dk1" bg2="lt2" tx2="dk2" accent1="accent1" accent2="accent2" accent3="accent3" accent4="accent4" accent5="accent5" accent6="accent6" hlink="hlink" folHlink="folHlink"/>
  <p:sldLayoutIdLst>
    <p:sldLayoutId id="2147483774" r:id="rId1"/>
    <p:sldLayoutId id="2147483765" r:id="rId2"/>
    <p:sldLayoutId id="2147483778" r:id="rId3"/>
    <p:sldLayoutId id="2147483781" r:id="rId4"/>
    <p:sldLayoutId id="2147483766" r:id="rId5"/>
    <p:sldLayoutId id="2147483767" r:id="rId6"/>
    <p:sldLayoutId id="2147483768" r:id="rId7"/>
    <p:sldLayoutId id="2147483780" r:id="rId8"/>
    <p:sldLayoutId id="2147483769" r:id="rId9"/>
    <p:sldLayoutId id="2147483771" r:id="rId10"/>
    <p:sldLayoutId id="2147483779" r:id="rId11"/>
  </p:sldLayoutIdLst>
  <p:transition/>
  <p:hf hdr="0"/>
  <p:txStyles>
    <p:titleStyle>
      <a:lvl1pPr algn="l" rtl="0" eaLnBrk="1" fontAlgn="base" hangingPunct="1">
        <a:spcBef>
          <a:spcPct val="0"/>
        </a:spcBef>
        <a:spcAft>
          <a:spcPct val="0"/>
        </a:spcAft>
        <a:defRPr sz="2400" b="0" i="0" baseline="0">
          <a:solidFill>
            <a:srgbClr val="0065BD"/>
          </a:solidFill>
          <a:latin typeface="+mn-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p:titleStyle>
    <p:body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matthes@in.tum.de" TargetMode="External"/><Relationship Id="rId2" Type="http://schemas.openxmlformats.org/officeDocument/2006/relationships/hyperlink" Target="mailto:ingo.glaser@tum.de" TargetMode="External"/><Relationship Id="rId1" Type="http://schemas.openxmlformats.org/officeDocument/2006/relationships/slideLayout" Target="../slideLayouts/slideLayout10.xml"/><Relationship Id="rId4" Type="http://schemas.openxmlformats.org/officeDocument/2006/relationships/comments" Target="../comments/commen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2.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3" Type="http://schemas.openxmlformats.org/officeDocument/2006/relationships/hyperlink" Target="https://wwwmatthes.in.tum.de/pages/ste22z023rd3/BEAM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wwwmatthes.in.tum.de/pages/co7fr625vwih/Ha13g-Current-Tool-Support-for-Metrics-in-Enterprise-Architecture-Management" TargetMode="External"/><Relationship Id="rId5" Type="http://schemas.openxmlformats.org/officeDocument/2006/relationships/hyperlink" Target="https://wwwmatthes.in.tum.de/pages/19kw70p0u5vwv/EAM-KPI-Catalog" TargetMode="External"/><Relationship Id="rId4" Type="http://schemas.openxmlformats.org/officeDocument/2006/relationships/hyperlink" Target="https://wwwmatthes.in.tum.de/pages/3b4t6l34g936/EAM-Pattern-Catalog"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s://en.wikipedia.org/wiki/File:Precisionrecall.svg" TargetMode="External"/><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31371" y="3538641"/>
            <a:ext cx="11432843" cy="679774"/>
          </a:xfrm>
        </p:spPr>
        <p:txBody>
          <a:bodyPr/>
          <a:lstStyle/>
          <a:p>
            <a:r>
              <a:rPr lang="en-US" dirty="0"/>
              <a:t>Metadata Extraction of German Legal Judgments</a:t>
            </a:r>
          </a:p>
        </p:txBody>
      </p:sp>
      <p:sp>
        <p:nvSpPr>
          <p:cNvPr id="16" name="Textplatzhalter 15"/>
          <p:cNvSpPr>
            <a:spLocks noGrp="1"/>
          </p:cNvSpPr>
          <p:nvPr>
            <p:ph type="body" sz="quarter" idx="10"/>
          </p:nvPr>
        </p:nvSpPr>
        <p:spPr>
          <a:xfrm>
            <a:off x="431372" y="4211796"/>
            <a:ext cx="11432841" cy="338554"/>
          </a:xfrm>
        </p:spPr>
        <p:txBody>
          <a:bodyPr/>
          <a:lstStyle/>
          <a:p>
            <a:pPr marL="179705"/>
            <a:r>
              <a:rPr lang="en-AU" dirty="0">
                <a:cs typeface="Arial Unicode MS"/>
              </a:rPr>
              <a:t>Oliver Knapp, 27.04.19, </a:t>
            </a:r>
            <a:r>
              <a:rPr lang="de-DE" dirty="0">
                <a:cs typeface="Arial Unicode MS"/>
              </a:rPr>
              <a:t>Final </a:t>
            </a:r>
            <a:r>
              <a:rPr lang="de-DE" dirty="0" err="1">
                <a:cs typeface="Arial Unicode MS"/>
              </a:rPr>
              <a:t>Presentation</a:t>
            </a:r>
            <a:endParaRPr lang="en-AU" dirty="0" err="1">
              <a:cs typeface="Arial Unicode MS"/>
            </a:endParaRPr>
          </a:p>
        </p:txBody>
      </p:sp>
    </p:spTree>
    <p:extLst>
      <p:ext uri="{BB962C8B-B14F-4D97-AF65-F5344CB8AC3E}">
        <p14:creationId xmlns:p14="http://schemas.microsoft.com/office/powerpoint/2010/main" val="16805248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73ABAA-B8B2-4A64-8501-692C18DFAB6A}"/>
              </a:ext>
            </a:extLst>
          </p:cNvPr>
          <p:cNvSpPr>
            <a:spLocks noGrp="1"/>
          </p:cNvSpPr>
          <p:nvPr>
            <p:ph type="title"/>
          </p:nvPr>
        </p:nvSpPr>
        <p:spPr/>
        <p:txBody>
          <a:bodyPr/>
          <a:lstStyle/>
          <a:p>
            <a:r>
              <a:rPr lang="de-DE" dirty="0">
                <a:cs typeface="Arial Unicode MS"/>
              </a:rPr>
              <a:t>Research Questions</a:t>
            </a:r>
          </a:p>
        </p:txBody>
      </p:sp>
      <p:sp>
        <p:nvSpPr>
          <p:cNvPr id="4" name="Datumsplatzhalter 3">
            <a:extLst>
              <a:ext uri="{FF2B5EF4-FFF2-40B4-BE49-F238E27FC236}">
                <a16:creationId xmlns:a16="http://schemas.microsoft.com/office/drawing/2014/main" id="{0B3E467F-3443-457A-88F6-D5A6492C78AF}"/>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6B7F016B-4D81-491C-B97B-370B405B748D}"/>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CEA2183F-8ECF-4573-8659-4350608D1E95}"/>
              </a:ext>
            </a:extLst>
          </p:cNvPr>
          <p:cNvSpPr>
            <a:spLocks noGrp="1"/>
          </p:cNvSpPr>
          <p:nvPr>
            <p:ph type="sldNum" sz="quarter" idx="12"/>
          </p:nvPr>
        </p:nvSpPr>
        <p:spPr/>
        <p:txBody>
          <a:bodyPr/>
          <a:lstStyle/>
          <a:p>
            <a:pPr>
              <a:defRPr/>
            </a:pPr>
            <a:fld id="{05BC9FAB-BDC1-47C0-A8BB-6E12A8205D33}" type="slidenum">
              <a:rPr lang="de-DE"/>
              <a:pPr>
                <a:defRPr/>
              </a:pPr>
              <a:t>10</a:t>
            </a:fld>
            <a:endParaRPr lang="de-DE" dirty="0"/>
          </a:p>
        </p:txBody>
      </p:sp>
      <p:graphicFrame>
        <p:nvGraphicFramePr>
          <p:cNvPr id="7" name="Diagramm 5">
            <a:extLst>
              <a:ext uri="{FF2B5EF4-FFF2-40B4-BE49-F238E27FC236}">
                <a16:creationId xmlns:a16="http://schemas.microsoft.com/office/drawing/2014/main" id="{9F2ABE9C-3FF1-4949-AC13-0A3A3869DA4A}"/>
              </a:ext>
            </a:extLst>
          </p:cNvPr>
          <p:cNvGraphicFramePr/>
          <p:nvPr>
            <p:extLst>
              <p:ext uri="{D42A27DB-BD31-4B8C-83A1-F6EECF244321}">
                <p14:modId xmlns:p14="http://schemas.microsoft.com/office/powerpoint/2010/main" val="4040269352"/>
              </p:ext>
            </p:extLst>
          </p:nvPr>
        </p:nvGraphicFramePr>
        <p:xfrm>
          <a:off x="334434" y="981076"/>
          <a:ext cx="10856862" cy="19659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62796997"/>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10">
            <a:extLst>
              <a:ext uri="{FF2B5EF4-FFF2-40B4-BE49-F238E27FC236}">
                <a16:creationId xmlns:a16="http://schemas.microsoft.com/office/drawing/2014/main" id="{B2983628-F057-4BED-AE51-85924CDF487C}"/>
              </a:ext>
            </a:extLst>
          </p:cNvPr>
          <p:cNvPicPr>
            <a:picLocks noGrp="1" noChangeAspect="1"/>
          </p:cNvPicPr>
          <p:nvPr>
            <p:ph idx="1"/>
          </p:nvPr>
        </p:nvPicPr>
        <p:blipFill>
          <a:blip r:embed="rId2"/>
          <a:stretch>
            <a:fillRect/>
          </a:stretch>
        </p:blipFill>
        <p:spPr>
          <a:xfrm>
            <a:off x="1392413" y="185946"/>
            <a:ext cx="8694870" cy="6083990"/>
          </a:xfrm>
        </p:spPr>
      </p:pic>
      <p:sp>
        <p:nvSpPr>
          <p:cNvPr id="2" name="Titel 1">
            <a:extLst>
              <a:ext uri="{FF2B5EF4-FFF2-40B4-BE49-F238E27FC236}">
                <a16:creationId xmlns:a16="http://schemas.microsoft.com/office/drawing/2014/main" id="{5573ABAA-B8B2-4A64-8501-692C18DFAB6A}"/>
              </a:ext>
            </a:extLst>
          </p:cNvPr>
          <p:cNvSpPr>
            <a:spLocks noGrp="1"/>
          </p:cNvSpPr>
          <p:nvPr>
            <p:ph type="title"/>
          </p:nvPr>
        </p:nvSpPr>
        <p:spPr/>
        <p:txBody>
          <a:bodyPr/>
          <a:lstStyle/>
          <a:p>
            <a:r>
              <a:rPr lang="de-DE">
                <a:ea typeface="+mj-lt"/>
                <a:cs typeface="+mj-lt"/>
              </a:rPr>
              <a:t>Approach</a:t>
            </a:r>
            <a:endParaRPr lang="de-DE" dirty="0">
              <a:ea typeface="+mj-lt"/>
              <a:cs typeface="+mj-lt"/>
            </a:endParaRPr>
          </a:p>
        </p:txBody>
      </p:sp>
      <p:sp>
        <p:nvSpPr>
          <p:cNvPr id="4" name="Datumsplatzhalter 3">
            <a:extLst>
              <a:ext uri="{FF2B5EF4-FFF2-40B4-BE49-F238E27FC236}">
                <a16:creationId xmlns:a16="http://schemas.microsoft.com/office/drawing/2014/main" id="{0B3E467F-3443-457A-88F6-D5A6492C78AF}"/>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6B7F016B-4D81-491C-B97B-370B405B748D}"/>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CEA2183F-8ECF-4573-8659-4350608D1E95}"/>
              </a:ext>
            </a:extLst>
          </p:cNvPr>
          <p:cNvSpPr>
            <a:spLocks noGrp="1"/>
          </p:cNvSpPr>
          <p:nvPr>
            <p:ph type="sldNum" sz="quarter" idx="12"/>
          </p:nvPr>
        </p:nvSpPr>
        <p:spPr/>
        <p:txBody>
          <a:bodyPr/>
          <a:lstStyle/>
          <a:p>
            <a:pPr>
              <a:defRPr/>
            </a:pPr>
            <a:fld id="{05BC9FAB-BDC1-47C0-A8BB-6E12A8205D33}" type="slidenum">
              <a:rPr lang="de-DE"/>
              <a:pPr>
                <a:defRPr/>
              </a:pPr>
              <a:t>11</a:t>
            </a:fld>
            <a:endParaRPr lang="de-DE" dirty="0"/>
          </a:p>
        </p:txBody>
      </p:sp>
    </p:spTree>
    <p:extLst>
      <p:ext uri="{BB962C8B-B14F-4D97-AF65-F5344CB8AC3E}">
        <p14:creationId xmlns:p14="http://schemas.microsoft.com/office/powerpoint/2010/main" val="1986232640"/>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Rechteck 167">
            <a:extLst>
              <a:ext uri="{FF2B5EF4-FFF2-40B4-BE49-F238E27FC236}">
                <a16:creationId xmlns:a16="http://schemas.microsoft.com/office/drawing/2014/main" id="{D45E84AC-CB95-420E-BA1F-FCB7B8B4C59A}"/>
              </a:ext>
            </a:extLst>
          </p:cNvPr>
          <p:cNvSpPr/>
          <p:nvPr/>
        </p:nvSpPr>
        <p:spPr bwMode="auto">
          <a:xfrm>
            <a:off x="0" y="932193"/>
            <a:ext cx="12192000" cy="504056"/>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2" name="Titel 1">
            <a:extLst>
              <a:ext uri="{FF2B5EF4-FFF2-40B4-BE49-F238E27FC236}">
                <a16:creationId xmlns:a16="http://schemas.microsoft.com/office/drawing/2014/main" id="{52F6BB3E-D030-43D8-9F78-876478348C88}"/>
              </a:ext>
            </a:extLst>
          </p:cNvPr>
          <p:cNvSpPr>
            <a:spLocks noGrp="1"/>
          </p:cNvSpPr>
          <p:nvPr>
            <p:ph type="title"/>
          </p:nvPr>
        </p:nvSpPr>
        <p:spPr>
          <a:xfrm>
            <a:off x="334437" y="44452"/>
            <a:ext cx="10586099" cy="720725"/>
          </a:xfrm>
        </p:spPr>
        <p:txBody>
          <a:bodyPr wrap="square" anchor="b">
            <a:normAutofit/>
          </a:bodyPr>
          <a:lstStyle/>
          <a:p>
            <a:r>
              <a:rPr lang="de-DE"/>
              <a:t>What metadata should be extracted?</a:t>
            </a:r>
          </a:p>
        </p:txBody>
      </p:sp>
      <p:sp>
        <p:nvSpPr>
          <p:cNvPr id="4" name="Datumsplatzhalter 3">
            <a:extLst>
              <a:ext uri="{FF2B5EF4-FFF2-40B4-BE49-F238E27FC236}">
                <a16:creationId xmlns:a16="http://schemas.microsoft.com/office/drawing/2014/main" id="{7F8F2A13-DCC2-4046-B78A-8AB0A940EEEA}"/>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de-DE"/>
              <a:t>© sebis</a:t>
            </a:r>
          </a:p>
        </p:txBody>
      </p:sp>
      <p:sp>
        <p:nvSpPr>
          <p:cNvPr id="5" name="Fußzeilenplatzhalter 4">
            <a:extLst>
              <a:ext uri="{FF2B5EF4-FFF2-40B4-BE49-F238E27FC236}">
                <a16:creationId xmlns:a16="http://schemas.microsoft.com/office/drawing/2014/main" id="{13EE8637-567F-4F03-B26A-597933A46A76}"/>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defRPr/>
            </a:pPr>
            <a:r>
              <a:rPr lang="en-US"/>
              <a:t>200427 Knapp BA Final</a:t>
            </a:r>
            <a:endParaRPr lang="de-DE"/>
          </a:p>
        </p:txBody>
      </p:sp>
      <p:sp>
        <p:nvSpPr>
          <p:cNvPr id="6" name="Foliennummernplatzhalter 5">
            <a:extLst>
              <a:ext uri="{FF2B5EF4-FFF2-40B4-BE49-F238E27FC236}">
                <a16:creationId xmlns:a16="http://schemas.microsoft.com/office/drawing/2014/main" id="{BE9EE0EA-D9E1-4906-B97F-4124B9DD456B}"/>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05BC9FAB-BDC1-47C0-A8BB-6E12A8205D33}" type="slidenum">
              <a:rPr lang="de-DE"/>
              <a:pPr>
                <a:spcAft>
                  <a:spcPts val="600"/>
                </a:spcAft>
                <a:defRPr/>
              </a:pPr>
              <a:t>12</a:t>
            </a:fld>
            <a:endParaRPr lang="de-DE"/>
          </a:p>
        </p:txBody>
      </p:sp>
      <p:sp>
        <p:nvSpPr>
          <p:cNvPr id="164" name="Inhaltsplatzhalter 163">
            <a:extLst>
              <a:ext uri="{FF2B5EF4-FFF2-40B4-BE49-F238E27FC236}">
                <a16:creationId xmlns:a16="http://schemas.microsoft.com/office/drawing/2014/main" id="{651586C7-C73D-4604-8C3D-6AD5F806052C}"/>
              </a:ext>
            </a:extLst>
          </p:cNvPr>
          <p:cNvSpPr>
            <a:spLocks noGrp="1"/>
          </p:cNvSpPr>
          <p:nvPr>
            <p:ph idx="1"/>
          </p:nvPr>
        </p:nvSpPr>
        <p:spPr/>
        <p:txBody>
          <a:bodyPr>
            <a:normAutofit/>
          </a:bodyPr>
          <a:lstStyle/>
          <a:p>
            <a:pPr marL="285750" indent="-285750">
              <a:spcBef>
                <a:spcPts val="0"/>
              </a:spcBef>
              <a:spcAft>
                <a:spcPts val="0"/>
              </a:spcAft>
              <a:buFont typeface="Wingdings"/>
              <a:buChar char="§"/>
            </a:pPr>
            <a:r>
              <a:rPr lang="de-DE" dirty="0">
                <a:ea typeface="+mn-lt"/>
                <a:cs typeface="+mn-lt"/>
              </a:rPr>
              <a:t>Reference </a:t>
            </a:r>
            <a:r>
              <a:rPr lang="de-DE" err="1">
                <a:ea typeface="+mn-lt"/>
                <a:cs typeface="+mn-lt"/>
              </a:rPr>
              <a:t>Number</a:t>
            </a:r>
            <a:endParaRPr lang="en-US" err="1">
              <a:ea typeface="+mn-lt"/>
              <a:cs typeface="+mn-lt"/>
            </a:endParaRPr>
          </a:p>
          <a:p>
            <a:pPr marL="285750" indent="-285750">
              <a:spcBef>
                <a:spcPts val="0"/>
              </a:spcBef>
              <a:spcAft>
                <a:spcPts val="0"/>
              </a:spcAft>
              <a:buFont typeface="Wingdings"/>
              <a:buChar char="§"/>
            </a:pPr>
            <a:endParaRPr lang="de-DE" dirty="0">
              <a:ea typeface="+mn-lt"/>
              <a:cs typeface="+mn-lt"/>
            </a:endParaRPr>
          </a:p>
          <a:p>
            <a:pPr marL="285750" indent="-285750">
              <a:spcBef>
                <a:spcPts val="0"/>
              </a:spcBef>
              <a:spcAft>
                <a:spcPts val="0"/>
              </a:spcAft>
              <a:buFont typeface="Wingdings"/>
              <a:buChar char="§"/>
            </a:pPr>
            <a:r>
              <a:rPr lang="de-DE" dirty="0">
                <a:ea typeface="+mn-lt"/>
                <a:cs typeface="+mn-lt"/>
              </a:rPr>
              <a:t>Date</a:t>
            </a:r>
            <a:endParaRPr lang="en-US" dirty="0">
              <a:ea typeface="+mn-lt"/>
              <a:cs typeface="+mn-lt"/>
            </a:endParaRPr>
          </a:p>
          <a:p>
            <a:pPr marL="285750" indent="-285750">
              <a:spcBef>
                <a:spcPts val="0"/>
              </a:spcBef>
              <a:spcAft>
                <a:spcPts val="0"/>
              </a:spcAft>
              <a:buFont typeface="Wingdings"/>
              <a:buChar char="§"/>
            </a:pPr>
            <a:endParaRPr lang="de-DE" dirty="0">
              <a:ea typeface="+mn-lt"/>
              <a:cs typeface="+mn-lt"/>
            </a:endParaRPr>
          </a:p>
          <a:p>
            <a:pPr marL="285750" indent="-285750">
              <a:spcBef>
                <a:spcPts val="0"/>
              </a:spcBef>
              <a:spcAft>
                <a:spcPts val="0"/>
              </a:spcAft>
              <a:buFont typeface="Wingdings"/>
              <a:buChar char="§"/>
            </a:pPr>
            <a:r>
              <a:rPr lang="de-DE" dirty="0">
                <a:ea typeface="+mn-lt"/>
                <a:cs typeface="+mn-lt"/>
              </a:rPr>
              <a:t>Court</a:t>
            </a:r>
            <a:endParaRPr lang="en-US" dirty="0">
              <a:ea typeface="+mn-lt"/>
              <a:cs typeface="+mn-lt"/>
            </a:endParaRPr>
          </a:p>
          <a:p>
            <a:pPr marL="285750" indent="-285750">
              <a:spcBef>
                <a:spcPts val="0"/>
              </a:spcBef>
              <a:spcAft>
                <a:spcPts val="0"/>
              </a:spcAft>
              <a:buFont typeface="Wingdings"/>
              <a:buChar char="§"/>
            </a:pPr>
            <a:endParaRPr lang="de-DE" dirty="0">
              <a:ea typeface="+mn-lt"/>
              <a:cs typeface="+mn-lt"/>
            </a:endParaRPr>
          </a:p>
          <a:p>
            <a:pPr marL="285750" indent="-285750">
              <a:spcBef>
                <a:spcPts val="0"/>
              </a:spcBef>
              <a:spcAft>
                <a:spcPts val="0"/>
              </a:spcAft>
              <a:buFont typeface="Wingdings"/>
              <a:buChar char="§"/>
            </a:pPr>
            <a:r>
              <a:rPr lang="de-DE" dirty="0">
                <a:ea typeface="+mn-lt"/>
                <a:cs typeface="+mn-lt"/>
              </a:rPr>
              <a:t>Type</a:t>
            </a:r>
            <a:endParaRPr lang="en-US" dirty="0">
              <a:ea typeface="+mn-lt"/>
              <a:cs typeface="+mn-lt"/>
            </a:endParaRPr>
          </a:p>
          <a:p>
            <a:pPr marL="285750" indent="-285750">
              <a:spcBef>
                <a:spcPts val="0"/>
              </a:spcBef>
              <a:spcAft>
                <a:spcPts val="0"/>
              </a:spcAft>
              <a:buFont typeface="Wingdings"/>
              <a:buChar char="§"/>
            </a:pPr>
            <a:endParaRPr lang="de-DE" dirty="0">
              <a:ea typeface="+mn-lt"/>
              <a:cs typeface="+mn-lt"/>
            </a:endParaRPr>
          </a:p>
          <a:p>
            <a:pPr marL="285750" indent="-285750">
              <a:spcBef>
                <a:spcPts val="0"/>
              </a:spcBef>
              <a:spcAft>
                <a:spcPts val="0"/>
              </a:spcAft>
              <a:buFont typeface="Wingdings"/>
              <a:buChar char="§"/>
            </a:pPr>
            <a:r>
              <a:rPr lang="de-DE" dirty="0">
                <a:ea typeface="+mn-lt"/>
                <a:cs typeface="+mn-lt"/>
              </a:rPr>
              <a:t>Applied Laws</a:t>
            </a:r>
            <a:endParaRPr lang="en-US" dirty="0">
              <a:ea typeface="+mn-lt"/>
              <a:cs typeface="+mn-lt"/>
            </a:endParaRPr>
          </a:p>
          <a:p>
            <a:pPr marL="285750" indent="-285750">
              <a:spcBef>
                <a:spcPts val="0"/>
              </a:spcBef>
              <a:spcAft>
                <a:spcPts val="0"/>
              </a:spcAft>
              <a:buFont typeface="Wingdings"/>
              <a:buChar char="§"/>
            </a:pPr>
            <a:endParaRPr lang="de-DE" dirty="0">
              <a:cs typeface="Arial"/>
            </a:endParaRPr>
          </a:p>
          <a:p>
            <a:pPr marL="285750" indent="-285750">
              <a:spcBef>
                <a:spcPts val="0"/>
              </a:spcBef>
              <a:spcAft>
                <a:spcPts val="0"/>
              </a:spcAft>
              <a:buFont typeface="Wingdings"/>
              <a:buChar char="§"/>
            </a:pPr>
            <a:r>
              <a:rPr lang="de-DE" dirty="0">
                <a:cs typeface="Arial"/>
              </a:rPr>
              <a:t>References </a:t>
            </a:r>
            <a:r>
              <a:rPr lang="de-DE" err="1">
                <a:cs typeface="Arial"/>
              </a:rPr>
              <a:t>to</a:t>
            </a:r>
            <a:r>
              <a:rPr lang="de-DE" dirty="0">
                <a:cs typeface="Arial"/>
              </a:rPr>
              <a:t> </a:t>
            </a:r>
            <a:r>
              <a:rPr lang="de-DE" err="1">
                <a:cs typeface="Arial"/>
              </a:rPr>
              <a:t>laws</a:t>
            </a:r>
            <a:r>
              <a:rPr lang="de-DE" dirty="0">
                <a:cs typeface="Arial"/>
              </a:rPr>
              <a:t>/</a:t>
            </a:r>
            <a:r>
              <a:rPr lang="de-DE" err="1">
                <a:cs typeface="Arial"/>
              </a:rPr>
              <a:t>judgments</a:t>
            </a:r>
            <a:endParaRPr lang="de-DE">
              <a:cs typeface="Arial"/>
            </a:endParaRPr>
          </a:p>
          <a:p>
            <a:pPr marL="285750" indent="-285750">
              <a:spcBef>
                <a:spcPts val="0"/>
              </a:spcBef>
              <a:spcAft>
                <a:spcPts val="0"/>
              </a:spcAft>
              <a:buFont typeface="Wingdings"/>
              <a:buChar char="§"/>
            </a:pPr>
            <a:endParaRPr lang="de-DE" dirty="0">
              <a:cs typeface="Arial"/>
            </a:endParaRPr>
          </a:p>
          <a:p>
            <a:pPr marL="285750" indent="-285750">
              <a:spcBef>
                <a:spcPts val="0"/>
              </a:spcBef>
              <a:spcAft>
                <a:spcPts val="0"/>
              </a:spcAft>
              <a:buFont typeface="Wingdings"/>
              <a:buChar char="§"/>
            </a:pPr>
            <a:r>
              <a:rPr lang="de-DE" dirty="0">
                <a:ea typeface="+mn-lt"/>
                <a:cs typeface="+mn-lt"/>
              </a:rPr>
              <a:t>Segments</a:t>
            </a:r>
            <a:endParaRPr lang="de-DE" dirty="0">
              <a:cs typeface="Arial"/>
            </a:endParaRPr>
          </a:p>
          <a:p>
            <a:pPr marL="1270" indent="-1270"/>
            <a:endParaRPr lang="de-DE" dirty="0"/>
          </a:p>
        </p:txBody>
      </p:sp>
      <p:sp>
        <p:nvSpPr>
          <p:cNvPr id="3" name="Geschweifte Klammer rechts 2">
            <a:extLst>
              <a:ext uri="{FF2B5EF4-FFF2-40B4-BE49-F238E27FC236}">
                <a16:creationId xmlns:a16="http://schemas.microsoft.com/office/drawing/2014/main" id="{DF9ED083-35CF-4548-B404-06AB531AFA15}"/>
              </a:ext>
            </a:extLst>
          </p:cNvPr>
          <p:cNvSpPr/>
          <p:nvPr/>
        </p:nvSpPr>
        <p:spPr bwMode="auto">
          <a:xfrm>
            <a:off x="5397028" y="1001279"/>
            <a:ext cx="563142" cy="2491787"/>
          </a:xfrm>
          <a:prstGeom prst="rightBrace">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sp>
        <p:nvSpPr>
          <p:cNvPr id="7" name="Textfeld 6">
            <a:extLst>
              <a:ext uri="{FF2B5EF4-FFF2-40B4-BE49-F238E27FC236}">
                <a16:creationId xmlns:a16="http://schemas.microsoft.com/office/drawing/2014/main" id="{1B545077-22C3-4705-88E5-30AA10A776B3}"/>
              </a:ext>
            </a:extLst>
          </p:cNvPr>
          <p:cNvSpPr txBox="1"/>
          <p:nvPr/>
        </p:nvSpPr>
        <p:spPr>
          <a:xfrm>
            <a:off x="6158307" y="2061950"/>
            <a:ext cx="1005403"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algn="l"/>
            <a:r>
              <a:rPr lang="de-DE">
                <a:latin typeface="Arial"/>
                <a:cs typeface="Arial"/>
              </a:rPr>
              <a:t>Rubrum</a:t>
            </a:r>
            <a:endParaRPr lang="de-DE"/>
          </a:p>
        </p:txBody>
      </p:sp>
    </p:spTree>
    <p:extLst>
      <p:ext uri="{BB962C8B-B14F-4D97-AF65-F5344CB8AC3E}">
        <p14:creationId xmlns:p14="http://schemas.microsoft.com/office/powerpoint/2010/main" val="1104679755"/>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B8AD0C-2CB9-4009-A7F4-D76F8479A78A}"/>
              </a:ext>
            </a:extLst>
          </p:cNvPr>
          <p:cNvSpPr>
            <a:spLocks noGrp="1"/>
          </p:cNvSpPr>
          <p:nvPr>
            <p:ph type="title"/>
          </p:nvPr>
        </p:nvSpPr>
        <p:spPr/>
        <p:txBody>
          <a:bodyPr/>
          <a:lstStyle/>
          <a:p>
            <a:r>
              <a:rPr lang="de-DE">
                <a:cs typeface="Arial Unicode MS"/>
              </a:rPr>
              <a:t>Metadata in rubrum</a:t>
            </a:r>
          </a:p>
        </p:txBody>
      </p:sp>
      <p:pic>
        <p:nvPicPr>
          <p:cNvPr id="7" name="Grafik 7" descr="Ein Bild, das Vogel enthält.&#10;&#10;Mit sehr hoher Zuverlässigkeit generierte Beschreibung">
            <a:extLst>
              <a:ext uri="{FF2B5EF4-FFF2-40B4-BE49-F238E27FC236}">
                <a16:creationId xmlns:a16="http://schemas.microsoft.com/office/drawing/2014/main" id="{B9674794-9F29-48A9-8EC3-2DE0BA81BF49}"/>
              </a:ext>
            </a:extLst>
          </p:cNvPr>
          <p:cNvPicPr>
            <a:picLocks noGrp="1" noChangeAspect="1"/>
          </p:cNvPicPr>
          <p:nvPr>
            <p:ph idx="1"/>
          </p:nvPr>
        </p:nvPicPr>
        <p:blipFill>
          <a:blip r:embed="rId2"/>
          <a:stretch>
            <a:fillRect/>
          </a:stretch>
        </p:blipFill>
        <p:spPr>
          <a:xfrm>
            <a:off x="3349849" y="981076"/>
            <a:ext cx="5492303" cy="5400675"/>
          </a:xfrm>
        </p:spPr>
      </p:pic>
      <p:sp>
        <p:nvSpPr>
          <p:cNvPr id="4" name="Datumsplatzhalter 3">
            <a:extLst>
              <a:ext uri="{FF2B5EF4-FFF2-40B4-BE49-F238E27FC236}">
                <a16:creationId xmlns:a16="http://schemas.microsoft.com/office/drawing/2014/main" id="{5C753009-5911-4382-BF86-D797D3E95779}"/>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07F9F226-B157-4FAE-B1FA-7CE087E58F9D}"/>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491AE0FB-6A84-46C5-8E4B-4495C9EF6674}"/>
              </a:ext>
            </a:extLst>
          </p:cNvPr>
          <p:cNvSpPr>
            <a:spLocks noGrp="1"/>
          </p:cNvSpPr>
          <p:nvPr>
            <p:ph type="sldNum" sz="quarter" idx="12"/>
          </p:nvPr>
        </p:nvSpPr>
        <p:spPr/>
        <p:txBody>
          <a:bodyPr/>
          <a:lstStyle/>
          <a:p>
            <a:pPr>
              <a:defRPr/>
            </a:pPr>
            <a:fld id="{05BC9FAB-BDC1-47C0-A8BB-6E12A8205D33}" type="slidenum">
              <a:rPr lang="de-DE"/>
              <a:pPr>
                <a:defRPr/>
              </a:pPr>
              <a:t>13</a:t>
            </a:fld>
            <a:endParaRPr lang="de-DE" dirty="0"/>
          </a:p>
        </p:txBody>
      </p:sp>
      <p:sp>
        <p:nvSpPr>
          <p:cNvPr id="9" name="Rechteck 8">
            <a:extLst>
              <a:ext uri="{FF2B5EF4-FFF2-40B4-BE49-F238E27FC236}">
                <a16:creationId xmlns:a16="http://schemas.microsoft.com/office/drawing/2014/main" id="{918E6839-CB86-4E1F-993B-5EE4BDC1EBA2}"/>
              </a:ext>
            </a:extLst>
          </p:cNvPr>
          <p:cNvSpPr/>
          <p:nvPr/>
        </p:nvSpPr>
        <p:spPr bwMode="auto">
          <a:xfrm>
            <a:off x="4532177" y="2228944"/>
            <a:ext cx="3062551" cy="401296"/>
          </a:xfrm>
          <a:prstGeom prst="rect">
            <a:avLst/>
          </a:prstGeom>
          <a:noFill/>
          <a:ln w="57150">
            <a:solidFill>
              <a:srgbClr val="FFFF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2" name="Rechteck 11">
            <a:extLst>
              <a:ext uri="{FF2B5EF4-FFF2-40B4-BE49-F238E27FC236}">
                <a16:creationId xmlns:a16="http://schemas.microsoft.com/office/drawing/2014/main" id="{8F32B7A6-5262-44BA-BB3D-C8522453C22B}"/>
              </a:ext>
            </a:extLst>
          </p:cNvPr>
          <p:cNvSpPr/>
          <p:nvPr/>
        </p:nvSpPr>
        <p:spPr bwMode="auto">
          <a:xfrm>
            <a:off x="5405221" y="2753537"/>
            <a:ext cx="1293487" cy="332372"/>
          </a:xfrm>
          <a:prstGeom prst="rect">
            <a:avLst/>
          </a:prstGeom>
          <a:noFill/>
          <a:ln w="57150">
            <a:solidFill>
              <a:srgbClr val="FFFF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3" name="Rechteck 12">
            <a:extLst>
              <a:ext uri="{FF2B5EF4-FFF2-40B4-BE49-F238E27FC236}">
                <a16:creationId xmlns:a16="http://schemas.microsoft.com/office/drawing/2014/main" id="{7E0A7E76-1418-45B2-912D-F493761F30F9}"/>
              </a:ext>
            </a:extLst>
          </p:cNvPr>
          <p:cNvSpPr/>
          <p:nvPr/>
        </p:nvSpPr>
        <p:spPr bwMode="auto">
          <a:xfrm>
            <a:off x="7147482" y="3117304"/>
            <a:ext cx="1006302" cy="263448"/>
          </a:xfrm>
          <a:prstGeom prst="rect">
            <a:avLst/>
          </a:prstGeom>
          <a:noFill/>
          <a:ln w="57150">
            <a:solidFill>
              <a:srgbClr val="FFFF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4" name="Rechteck 13">
            <a:extLst>
              <a:ext uri="{FF2B5EF4-FFF2-40B4-BE49-F238E27FC236}">
                <a16:creationId xmlns:a16="http://schemas.microsoft.com/office/drawing/2014/main" id="{39B8C32F-A109-4799-9B5A-5EAA8EE1A1C8}"/>
              </a:ext>
            </a:extLst>
          </p:cNvPr>
          <p:cNvSpPr/>
          <p:nvPr/>
        </p:nvSpPr>
        <p:spPr bwMode="auto">
          <a:xfrm>
            <a:off x="3528939" y="3875474"/>
            <a:ext cx="879941" cy="263448"/>
          </a:xfrm>
          <a:prstGeom prst="rect">
            <a:avLst/>
          </a:prstGeom>
          <a:noFill/>
          <a:ln w="57150">
            <a:solidFill>
              <a:srgbClr val="FFFF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5" name="Rechteck 14">
            <a:extLst>
              <a:ext uri="{FF2B5EF4-FFF2-40B4-BE49-F238E27FC236}">
                <a16:creationId xmlns:a16="http://schemas.microsoft.com/office/drawing/2014/main" id="{97019EB3-6B4E-41FA-BBF1-27109B55B5A6}"/>
              </a:ext>
            </a:extLst>
          </p:cNvPr>
          <p:cNvSpPr/>
          <p:nvPr/>
        </p:nvSpPr>
        <p:spPr bwMode="auto">
          <a:xfrm>
            <a:off x="3528939" y="6027454"/>
            <a:ext cx="1661086" cy="263448"/>
          </a:xfrm>
          <a:prstGeom prst="rect">
            <a:avLst/>
          </a:prstGeom>
          <a:noFill/>
          <a:ln w="57150">
            <a:solidFill>
              <a:srgbClr val="FFFF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cxnSp>
        <p:nvCxnSpPr>
          <p:cNvPr id="16" name="Gerade Verbindung mit Pfeil 15">
            <a:extLst>
              <a:ext uri="{FF2B5EF4-FFF2-40B4-BE49-F238E27FC236}">
                <a16:creationId xmlns:a16="http://schemas.microsoft.com/office/drawing/2014/main" id="{47C5D4D4-D74F-41AB-9511-B17B9295DE4A}"/>
              </a:ext>
            </a:extLst>
          </p:cNvPr>
          <p:cNvCxnSpPr/>
          <p:nvPr/>
        </p:nvCxnSpPr>
        <p:spPr bwMode="auto">
          <a:xfrm>
            <a:off x="2728650" y="1700523"/>
            <a:ext cx="1745324" cy="688481"/>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17" name="Gerade Verbindung mit Pfeil 16">
            <a:extLst>
              <a:ext uri="{FF2B5EF4-FFF2-40B4-BE49-F238E27FC236}">
                <a16:creationId xmlns:a16="http://schemas.microsoft.com/office/drawing/2014/main" id="{25101F85-4418-4D9A-9813-FB320763E047}"/>
              </a:ext>
            </a:extLst>
          </p:cNvPr>
          <p:cNvCxnSpPr>
            <a:cxnSpLocks/>
          </p:cNvCxnSpPr>
          <p:nvPr/>
        </p:nvCxnSpPr>
        <p:spPr bwMode="auto">
          <a:xfrm flipH="1" flipV="1">
            <a:off x="8283974" y="3231415"/>
            <a:ext cx="1520935" cy="490896"/>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18" name="Gerade Verbindung mit Pfeil 17">
            <a:extLst>
              <a:ext uri="{FF2B5EF4-FFF2-40B4-BE49-F238E27FC236}">
                <a16:creationId xmlns:a16="http://schemas.microsoft.com/office/drawing/2014/main" id="{4ACF132A-9D40-4E9B-8F3B-26877733A861}"/>
              </a:ext>
            </a:extLst>
          </p:cNvPr>
          <p:cNvCxnSpPr>
            <a:cxnSpLocks/>
          </p:cNvCxnSpPr>
          <p:nvPr/>
        </p:nvCxnSpPr>
        <p:spPr bwMode="auto">
          <a:xfrm flipH="1">
            <a:off x="6775290" y="2393596"/>
            <a:ext cx="3144494" cy="508512"/>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19" name="Gerade Verbindung mit Pfeil 18">
            <a:extLst>
              <a:ext uri="{FF2B5EF4-FFF2-40B4-BE49-F238E27FC236}">
                <a16:creationId xmlns:a16="http://schemas.microsoft.com/office/drawing/2014/main" id="{A0D5FA5C-6113-4562-B192-D915FCE29316}"/>
              </a:ext>
            </a:extLst>
          </p:cNvPr>
          <p:cNvCxnSpPr>
            <a:cxnSpLocks/>
          </p:cNvCxnSpPr>
          <p:nvPr/>
        </p:nvCxnSpPr>
        <p:spPr bwMode="auto">
          <a:xfrm>
            <a:off x="2326589" y="3197720"/>
            <a:ext cx="1136490" cy="73443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20" name="Gerade Verbindung mit Pfeil 19">
            <a:extLst>
              <a:ext uri="{FF2B5EF4-FFF2-40B4-BE49-F238E27FC236}">
                <a16:creationId xmlns:a16="http://schemas.microsoft.com/office/drawing/2014/main" id="{8B20077C-61D7-4E6A-9A88-7FCB1CC918A4}"/>
              </a:ext>
            </a:extLst>
          </p:cNvPr>
          <p:cNvCxnSpPr>
            <a:cxnSpLocks/>
          </p:cNvCxnSpPr>
          <p:nvPr/>
        </p:nvCxnSpPr>
        <p:spPr bwMode="auto">
          <a:xfrm>
            <a:off x="1675634" y="5487547"/>
            <a:ext cx="1745324" cy="688481"/>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sp>
        <p:nvSpPr>
          <p:cNvPr id="21" name="Textfeld 20">
            <a:extLst>
              <a:ext uri="{FF2B5EF4-FFF2-40B4-BE49-F238E27FC236}">
                <a16:creationId xmlns:a16="http://schemas.microsoft.com/office/drawing/2014/main" id="{798A1E9E-4D39-4E3D-8116-022C51FC915C}"/>
              </a:ext>
            </a:extLst>
          </p:cNvPr>
          <p:cNvSpPr txBox="1"/>
          <p:nvPr/>
        </p:nvSpPr>
        <p:spPr>
          <a:xfrm>
            <a:off x="1922662" y="1478481"/>
            <a:ext cx="748923"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algn="l"/>
            <a:r>
              <a:rPr lang="de-DE">
                <a:latin typeface="Arial"/>
                <a:cs typeface="Arial"/>
              </a:rPr>
              <a:t>Court</a:t>
            </a:r>
            <a:endParaRPr lang="de-DE"/>
          </a:p>
        </p:txBody>
      </p:sp>
      <p:sp>
        <p:nvSpPr>
          <p:cNvPr id="22" name="Textfeld 21">
            <a:extLst>
              <a:ext uri="{FF2B5EF4-FFF2-40B4-BE49-F238E27FC236}">
                <a16:creationId xmlns:a16="http://schemas.microsoft.com/office/drawing/2014/main" id="{A86A1EB0-3A7C-439B-9868-ED5BB47183C1}"/>
              </a:ext>
            </a:extLst>
          </p:cNvPr>
          <p:cNvSpPr txBox="1"/>
          <p:nvPr/>
        </p:nvSpPr>
        <p:spPr>
          <a:xfrm>
            <a:off x="222521" y="2998651"/>
            <a:ext cx="2223686" cy="646331"/>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latin typeface="Arial"/>
                <a:cs typeface="Arial"/>
              </a:rPr>
              <a:t>Reference number /</a:t>
            </a:r>
          </a:p>
          <a:p>
            <a:r>
              <a:rPr lang="de-DE">
                <a:cs typeface="Arial"/>
              </a:rPr>
              <a:t>Aktenzeichen</a:t>
            </a:r>
            <a:endParaRPr lang="de-DE" dirty="0">
              <a:cs typeface="Arial"/>
            </a:endParaRPr>
          </a:p>
        </p:txBody>
      </p:sp>
      <p:sp>
        <p:nvSpPr>
          <p:cNvPr id="23" name="Textfeld 22">
            <a:extLst>
              <a:ext uri="{FF2B5EF4-FFF2-40B4-BE49-F238E27FC236}">
                <a16:creationId xmlns:a16="http://schemas.microsoft.com/office/drawing/2014/main" id="{050DF77B-566C-42DB-AEC7-19508900C8B5}"/>
              </a:ext>
            </a:extLst>
          </p:cNvPr>
          <p:cNvSpPr txBox="1"/>
          <p:nvPr/>
        </p:nvSpPr>
        <p:spPr>
          <a:xfrm>
            <a:off x="130621" y="5070218"/>
            <a:ext cx="1749197" cy="646331"/>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latin typeface="Arial"/>
                <a:cs typeface="Arial"/>
              </a:rPr>
              <a:t>Applied Laws / </a:t>
            </a:r>
          </a:p>
          <a:p>
            <a:r>
              <a:rPr lang="de-DE">
                <a:latin typeface="Arial"/>
                <a:cs typeface="Arial"/>
              </a:rPr>
              <a:t>Normenkette</a:t>
            </a:r>
            <a:endParaRPr lang="de-DE">
              <a:cs typeface="Arial"/>
            </a:endParaRPr>
          </a:p>
        </p:txBody>
      </p:sp>
      <p:sp>
        <p:nvSpPr>
          <p:cNvPr id="24" name="Textfeld 23">
            <a:extLst>
              <a:ext uri="{FF2B5EF4-FFF2-40B4-BE49-F238E27FC236}">
                <a16:creationId xmlns:a16="http://schemas.microsoft.com/office/drawing/2014/main" id="{0AE24828-B1E1-49BD-9A6D-C906EAE9925A}"/>
              </a:ext>
            </a:extLst>
          </p:cNvPr>
          <p:cNvSpPr txBox="1"/>
          <p:nvPr/>
        </p:nvSpPr>
        <p:spPr>
          <a:xfrm>
            <a:off x="9990671" y="2083484"/>
            <a:ext cx="1851854"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latin typeface="Arial"/>
                <a:cs typeface="Arial"/>
              </a:rPr>
              <a:t>Type of decision</a:t>
            </a:r>
            <a:endParaRPr lang="de-DE"/>
          </a:p>
        </p:txBody>
      </p:sp>
      <p:sp>
        <p:nvSpPr>
          <p:cNvPr id="25" name="Textfeld 24">
            <a:extLst>
              <a:ext uri="{FF2B5EF4-FFF2-40B4-BE49-F238E27FC236}">
                <a16:creationId xmlns:a16="http://schemas.microsoft.com/office/drawing/2014/main" id="{5ABF512F-0A69-4F59-85B2-EB96749020F0}"/>
              </a:ext>
            </a:extLst>
          </p:cNvPr>
          <p:cNvSpPr txBox="1"/>
          <p:nvPr/>
        </p:nvSpPr>
        <p:spPr>
          <a:xfrm>
            <a:off x="9810702" y="3584510"/>
            <a:ext cx="671979"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latin typeface="Arial"/>
                <a:cs typeface="Arial"/>
              </a:rPr>
              <a:t>Date</a:t>
            </a:r>
            <a:endParaRPr lang="de-DE"/>
          </a:p>
        </p:txBody>
      </p:sp>
    </p:spTree>
    <p:extLst>
      <p:ext uri="{BB962C8B-B14F-4D97-AF65-F5344CB8AC3E}">
        <p14:creationId xmlns:p14="http://schemas.microsoft.com/office/powerpoint/2010/main" val="2240843973"/>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
            <a:extLst>
              <a:ext uri="{FF2B5EF4-FFF2-40B4-BE49-F238E27FC236}">
                <a16:creationId xmlns:a16="http://schemas.microsoft.com/office/drawing/2014/main" id="{8986C0F2-38F1-40EE-9E45-EBC384DA712F}"/>
              </a:ext>
            </a:extLst>
          </p:cNvPr>
          <p:cNvSpPr>
            <a:spLocks noGrp="1"/>
          </p:cNvSpPr>
          <p:nvPr>
            <p:ph type="body" idx="1"/>
          </p:nvPr>
        </p:nvSpPr>
        <p:spPr>
          <a:xfrm>
            <a:off x="334437" y="981074"/>
            <a:ext cx="5662084" cy="661976"/>
          </a:xfrm>
        </p:spPr>
        <p:txBody>
          <a:bodyPr/>
          <a:lstStyle/>
          <a:p>
            <a:r>
              <a:rPr lang="en-US">
                <a:cs typeface="Arial Unicode MS"/>
              </a:rPr>
              <a:t>Civil Case</a:t>
            </a:r>
            <a:endParaRPr lang="en-US"/>
          </a:p>
        </p:txBody>
      </p:sp>
      <p:pic>
        <p:nvPicPr>
          <p:cNvPr id="7" name="Grafik 7" descr="Ein Bild, das Vogel, Blume enthält.&#10;&#10;Mit sehr hoher Zuverlässigkeit generierte Beschreibung">
            <a:extLst>
              <a:ext uri="{FF2B5EF4-FFF2-40B4-BE49-F238E27FC236}">
                <a16:creationId xmlns:a16="http://schemas.microsoft.com/office/drawing/2014/main" id="{AFC29625-6EEB-4115-AEF5-A6435ED95189}"/>
              </a:ext>
            </a:extLst>
          </p:cNvPr>
          <p:cNvPicPr>
            <a:picLocks noChangeAspect="1"/>
          </p:cNvPicPr>
          <p:nvPr/>
        </p:nvPicPr>
        <p:blipFill>
          <a:blip r:embed="rId2"/>
          <a:stretch>
            <a:fillRect/>
          </a:stretch>
        </p:blipFill>
        <p:spPr>
          <a:xfrm>
            <a:off x="334437" y="2097676"/>
            <a:ext cx="5662084" cy="3864372"/>
          </a:xfrm>
          <a:prstGeom prst="rect">
            <a:avLst/>
          </a:prstGeom>
          <a:noFill/>
          <a:ln>
            <a:noFill/>
          </a:ln>
        </p:spPr>
      </p:pic>
      <p:sp>
        <p:nvSpPr>
          <p:cNvPr id="14" name="Text Placeholder 3">
            <a:extLst>
              <a:ext uri="{FF2B5EF4-FFF2-40B4-BE49-F238E27FC236}">
                <a16:creationId xmlns:a16="http://schemas.microsoft.com/office/drawing/2014/main" id="{2FA94597-81C8-4262-99EC-0092508C282D}"/>
              </a:ext>
            </a:extLst>
          </p:cNvPr>
          <p:cNvSpPr>
            <a:spLocks noGrp="1"/>
          </p:cNvSpPr>
          <p:nvPr>
            <p:ph type="body" sz="quarter" idx="3"/>
          </p:nvPr>
        </p:nvSpPr>
        <p:spPr>
          <a:xfrm>
            <a:off x="6193367" y="981079"/>
            <a:ext cx="5664200" cy="661975"/>
          </a:xfrm>
        </p:spPr>
        <p:txBody>
          <a:bodyPr/>
          <a:lstStyle/>
          <a:p>
            <a:r>
              <a:rPr lang="en-US">
                <a:cs typeface="Arial Unicode MS"/>
              </a:rPr>
              <a:t>Criminal Case</a:t>
            </a:r>
            <a:endParaRPr lang="en-US"/>
          </a:p>
        </p:txBody>
      </p:sp>
      <p:sp>
        <p:nvSpPr>
          <p:cNvPr id="2" name="Titel 1">
            <a:extLst>
              <a:ext uri="{FF2B5EF4-FFF2-40B4-BE49-F238E27FC236}">
                <a16:creationId xmlns:a16="http://schemas.microsoft.com/office/drawing/2014/main" id="{5573ABAA-B8B2-4A64-8501-692C18DFAB6A}"/>
              </a:ext>
            </a:extLst>
          </p:cNvPr>
          <p:cNvSpPr>
            <a:spLocks noGrp="1"/>
          </p:cNvSpPr>
          <p:nvPr>
            <p:ph type="title"/>
          </p:nvPr>
        </p:nvSpPr>
        <p:spPr>
          <a:xfrm>
            <a:off x="334437" y="44452"/>
            <a:ext cx="10586099" cy="720725"/>
          </a:xfrm>
        </p:spPr>
        <p:txBody>
          <a:bodyPr wrap="square" anchor="b">
            <a:normAutofit/>
          </a:bodyPr>
          <a:lstStyle/>
          <a:p>
            <a:r>
              <a:rPr lang="de-DE">
                <a:ea typeface="+mn-lt"/>
                <a:cs typeface="+mn-lt"/>
              </a:rPr>
              <a:t>The importance of the reference number</a:t>
            </a:r>
            <a:endParaRPr lang="de-DE"/>
          </a:p>
        </p:txBody>
      </p:sp>
      <p:sp>
        <p:nvSpPr>
          <p:cNvPr id="4" name="Datumsplatzhalter 3">
            <a:extLst>
              <a:ext uri="{FF2B5EF4-FFF2-40B4-BE49-F238E27FC236}">
                <a16:creationId xmlns:a16="http://schemas.microsoft.com/office/drawing/2014/main" id="{0B3E467F-3443-457A-88F6-D5A6492C78AF}"/>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de-DE"/>
              <a:t>© sebis</a:t>
            </a:r>
          </a:p>
        </p:txBody>
      </p:sp>
      <p:sp>
        <p:nvSpPr>
          <p:cNvPr id="5" name="Fußzeilenplatzhalter 4">
            <a:extLst>
              <a:ext uri="{FF2B5EF4-FFF2-40B4-BE49-F238E27FC236}">
                <a16:creationId xmlns:a16="http://schemas.microsoft.com/office/drawing/2014/main" id="{6B7F016B-4D81-491C-B97B-370B405B748D}"/>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defRPr/>
            </a:pPr>
            <a:r>
              <a:rPr lang="en-US"/>
              <a:t>200427 Knapp BA Final</a:t>
            </a:r>
            <a:endParaRPr lang="de-DE"/>
          </a:p>
        </p:txBody>
      </p:sp>
      <p:sp>
        <p:nvSpPr>
          <p:cNvPr id="6" name="Foliennummernplatzhalter 5">
            <a:extLst>
              <a:ext uri="{FF2B5EF4-FFF2-40B4-BE49-F238E27FC236}">
                <a16:creationId xmlns:a16="http://schemas.microsoft.com/office/drawing/2014/main" id="{CEA2183F-8ECF-4573-8659-4350608D1E95}"/>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05BC9FAB-BDC1-47C0-A8BB-6E12A8205D33}" type="slidenum">
              <a:rPr lang="de-DE"/>
              <a:pPr>
                <a:spcAft>
                  <a:spcPts val="600"/>
                </a:spcAft>
                <a:defRPr/>
              </a:pPr>
              <a:t>14</a:t>
            </a:fld>
            <a:endParaRPr lang="de-DE"/>
          </a:p>
        </p:txBody>
      </p:sp>
      <p:pic>
        <p:nvPicPr>
          <p:cNvPr id="9" name="Grafik 9">
            <a:extLst>
              <a:ext uri="{FF2B5EF4-FFF2-40B4-BE49-F238E27FC236}">
                <a16:creationId xmlns:a16="http://schemas.microsoft.com/office/drawing/2014/main" id="{8E967088-740C-4821-812E-52E9EFDF14AD}"/>
              </a:ext>
            </a:extLst>
          </p:cNvPr>
          <p:cNvPicPr>
            <a:picLocks noChangeAspect="1"/>
          </p:cNvPicPr>
          <p:nvPr/>
        </p:nvPicPr>
        <p:blipFill>
          <a:blip r:embed="rId3"/>
          <a:stretch>
            <a:fillRect/>
          </a:stretch>
        </p:blipFill>
        <p:spPr>
          <a:xfrm>
            <a:off x="6277708" y="2110604"/>
            <a:ext cx="5449276" cy="3105716"/>
          </a:xfrm>
          <a:prstGeom prst="rect">
            <a:avLst/>
          </a:prstGeom>
        </p:spPr>
      </p:pic>
      <p:sp>
        <p:nvSpPr>
          <p:cNvPr id="8" name="Textfeld 7">
            <a:extLst>
              <a:ext uri="{FF2B5EF4-FFF2-40B4-BE49-F238E27FC236}">
                <a16:creationId xmlns:a16="http://schemas.microsoft.com/office/drawing/2014/main" id="{E23108B8-D3A0-4702-9B70-9941914E87AB}"/>
              </a:ext>
            </a:extLst>
          </p:cNvPr>
          <p:cNvSpPr txBox="1"/>
          <p:nvPr/>
        </p:nvSpPr>
        <p:spPr>
          <a:xfrm>
            <a:off x="6597852" y="5763050"/>
            <a:ext cx="5430013" cy="646331"/>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ea typeface="+mn-lt"/>
                <a:cs typeface="+mn-lt"/>
              </a:rPr>
              <a:t>(space)&lt;Consecutive Number&gt;/&lt;Reference Year&gt;</a:t>
            </a:r>
            <a:br>
              <a:rPr lang="de-DE" dirty="0">
                <a:ea typeface="+mn-lt"/>
                <a:cs typeface="+mn-lt"/>
              </a:rPr>
            </a:br>
            <a:endParaRPr lang="de-DE" dirty="0">
              <a:ea typeface="+mn-lt"/>
              <a:cs typeface="+mn-lt"/>
            </a:endParaRPr>
          </a:p>
        </p:txBody>
      </p:sp>
      <p:sp>
        <p:nvSpPr>
          <p:cNvPr id="10" name="Textfeld 9">
            <a:extLst>
              <a:ext uri="{FF2B5EF4-FFF2-40B4-BE49-F238E27FC236}">
                <a16:creationId xmlns:a16="http://schemas.microsoft.com/office/drawing/2014/main" id="{153368C1-C333-455F-89BD-68008261E976}"/>
              </a:ext>
            </a:extLst>
          </p:cNvPr>
          <p:cNvSpPr txBox="1"/>
          <p:nvPr/>
        </p:nvSpPr>
        <p:spPr>
          <a:xfrm>
            <a:off x="688409" y="5774880"/>
            <a:ext cx="5301772"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ea typeface="+mn-lt"/>
                <a:cs typeface="+mn-lt"/>
              </a:rPr>
              <a:t>(space)&lt;Reference Year&gt;.&lt;Consecutive Number&gt;</a:t>
            </a:r>
            <a:endParaRPr lang="de-DE"/>
          </a:p>
        </p:txBody>
      </p:sp>
    </p:spTree>
    <p:extLst>
      <p:ext uri="{BB962C8B-B14F-4D97-AF65-F5344CB8AC3E}">
        <p14:creationId xmlns:p14="http://schemas.microsoft.com/office/powerpoint/2010/main" val="737485866"/>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73ABAA-B8B2-4A64-8501-692C18DFAB6A}"/>
              </a:ext>
            </a:extLst>
          </p:cNvPr>
          <p:cNvSpPr>
            <a:spLocks noGrp="1"/>
          </p:cNvSpPr>
          <p:nvPr>
            <p:ph type="title"/>
          </p:nvPr>
        </p:nvSpPr>
        <p:spPr>
          <a:xfrm>
            <a:off x="334437" y="44452"/>
            <a:ext cx="10586099" cy="720725"/>
          </a:xfrm>
        </p:spPr>
        <p:txBody>
          <a:bodyPr wrap="square" anchor="b">
            <a:normAutofit/>
          </a:bodyPr>
          <a:lstStyle/>
          <a:p>
            <a:r>
              <a:rPr lang="de-DE" err="1"/>
              <a:t>What</a:t>
            </a:r>
            <a:r>
              <a:rPr lang="de-DE"/>
              <a:t> </a:t>
            </a:r>
            <a:r>
              <a:rPr lang="de-DE" err="1"/>
              <a:t>is</a:t>
            </a:r>
            <a:r>
              <a:rPr lang="de-DE"/>
              <a:t> </a:t>
            </a:r>
            <a:r>
              <a:rPr lang="de-DE" err="1"/>
              <a:t>the</a:t>
            </a:r>
            <a:r>
              <a:rPr lang="de-DE"/>
              <a:t> </a:t>
            </a:r>
            <a:r>
              <a:rPr lang="de-DE" err="1"/>
              <a:t>structure</a:t>
            </a:r>
            <a:r>
              <a:rPr lang="de-DE"/>
              <a:t> </a:t>
            </a:r>
            <a:r>
              <a:rPr lang="de-DE" err="1"/>
              <a:t>of</a:t>
            </a:r>
            <a:r>
              <a:rPr lang="de-DE"/>
              <a:t> German legal </a:t>
            </a:r>
            <a:r>
              <a:rPr lang="de-DE" err="1"/>
              <a:t>judgment</a:t>
            </a:r>
            <a:r>
              <a:rPr lang="de-DE"/>
              <a:t>?</a:t>
            </a:r>
          </a:p>
        </p:txBody>
      </p:sp>
      <p:pic>
        <p:nvPicPr>
          <p:cNvPr id="7" name="Grafik 7" descr="Ein Bild, das Vogel, Blume enthält.&#10;&#10;Mit sehr hoher Zuverlässigkeit generierte Beschreibung">
            <a:extLst>
              <a:ext uri="{FF2B5EF4-FFF2-40B4-BE49-F238E27FC236}">
                <a16:creationId xmlns:a16="http://schemas.microsoft.com/office/drawing/2014/main" id="{AFC29625-6EEB-4115-AEF5-A6435ED95189}"/>
              </a:ext>
            </a:extLst>
          </p:cNvPr>
          <p:cNvPicPr>
            <a:picLocks noChangeAspect="1"/>
          </p:cNvPicPr>
          <p:nvPr/>
        </p:nvPicPr>
        <p:blipFill>
          <a:blip r:embed="rId2"/>
          <a:stretch>
            <a:fillRect/>
          </a:stretch>
        </p:blipFill>
        <p:spPr>
          <a:xfrm>
            <a:off x="2139462" y="981076"/>
            <a:ext cx="7913077" cy="5400675"/>
          </a:xfrm>
          <a:prstGeom prst="rect">
            <a:avLst/>
          </a:prstGeom>
          <a:noFill/>
          <a:ln>
            <a:noFill/>
          </a:ln>
        </p:spPr>
      </p:pic>
      <p:sp>
        <p:nvSpPr>
          <p:cNvPr id="4" name="Datumsplatzhalter 3">
            <a:extLst>
              <a:ext uri="{FF2B5EF4-FFF2-40B4-BE49-F238E27FC236}">
                <a16:creationId xmlns:a16="http://schemas.microsoft.com/office/drawing/2014/main" id="{0B3E467F-3443-457A-88F6-D5A6492C78AF}"/>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de-DE"/>
              <a:t>© sebis</a:t>
            </a:r>
          </a:p>
        </p:txBody>
      </p:sp>
      <p:sp>
        <p:nvSpPr>
          <p:cNvPr id="5" name="Fußzeilenplatzhalter 4">
            <a:extLst>
              <a:ext uri="{FF2B5EF4-FFF2-40B4-BE49-F238E27FC236}">
                <a16:creationId xmlns:a16="http://schemas.microsoft.com/office/drawing/2014/main" id="{6B7F016B-4D81-491C-B97B-370B405B748D}"/>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defRPr/>
            </a:pPr>
            <a:r>
              <a:rPr lang="en-US"/>
              <a:t>200427 Knapp BA Final</a:t>
            </a:r>
            <a:endParaRPr lang="de-DE"/>
          </a:p>
        </p:txBody>
      </p:sp>
      <p:sp>
        <p:nvSpPr>
          <p:cNvPr id="6" name="Foliennummernplatzhalter 5">
            <a:extLst>
              <a:ext uri="{FF2B5EF4-FFF2-40B4-BE49-F238E27FC236}">
                <a16:creationId xmlns:a16="http://schemas.microsoft.com/office/drawing/2014/main" id="{CEA2183F-8ECF-4573-8659-4350608D1E95}"/>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05BC9FAB-BDC1-47C0-A8BB-6E12A8205D33}" type="slidenum">
              <a:rPr lang="de-DE"/>
              <a:pPr>
                <a:spcAft>
                  <a:spcPts val="600"/>
                </a:spcAft>
                <a:defRPr/>
              </a:pPr>
              <a:t>15</a:t>
            </a:fld>
            <a:endParaRPr lang="de-DE"/>
          </a:p>
        </p:txBody>
      </p:sp>
    </p:spTree>
    <p:extLst>
      <p:ext uri="{BB962C8B-B14F-4D97-AF65-F5344CB8AC3E}">
        <p14:creationId xmlns:p14="http://schemas.microsoft.com/office/powerpoint/2010/main" val="3295639415"/>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1" name="Grafik 12">
            <a:extLst>
              <a:ext uri="{FF2B5EF4-FFF2-40B4-BE49-F238E27FC236}">
                <a16:creationId xmlns:a16="http://schemas.microsoft.com/office/drawing/2014/main" id="{D34A49F0-321E-4360-8C85-9AA985556A34}"/>
              </a:ext>
            </a:extLst>
          </p:cNvPr>
          <p:cNvPicPr>
            <a:picLocks noChangeAspect="1"/>
          </p:cNvPicPr>
          <p:nvPr/>
        </p:nvPicPr>
        <p:blipFill>
          <a:blip r:embed="rId2"/>
          <a:stretch>
            <a:fillRect/>
          </a:stretch>
        </p:blipFill>
        <p:spPr>
          <a:xfrm>
            <a:off x="1358568" y="981076"/>
            <a:ext cx="9474868" cy="5400675"/>
          </a:xfrm>
          <a:prstGeom prst="rect">
            <a:avLst/>
          </a:prstGeom>
          <a:noFill/>
        </p:spPr>
      </p:pic>
      <p:sp>
        <p:nvSpPr>
          <p:cNvPr id="2" name="Titel 1">
            <a:extLst>
              <a:ext uri="{FF2B5EF4-FFF2-40B4-BE49-F238E27FC236}">
                <a16:creationId xmlns:a16="http://schemas.microsoft.com/office/drawing/2014/main" id="{5573ABAA-B8B2-4A64-8501-692C18DFAB6A}"/>
              </a:ext>
            </a:extLst>
          </p:cNvPr>
          <p:cNvSpPr>
            <a:spLocks noGrp="1"/>
          </p:cNvSpPr>
          <p:nvPr>
            <p:ph type="title"/>
          </p:nvPr>
        </p:nvSpPr>
        <p:spPr>
          <a:xfrm>
            <a:off x="334437" y="44452"/>
            <a:ext cx="10586099" cy="720725"/>
          </a:xfrm>
        </p:spPr>
        <p:txBody>
          <a:bodyPr wrap="square" anchor="b">
            <a:normAutofit/>
          </a:bodyPr>
          <a:lstStyle/>
          <a:p>
            <a:r>
              <a:rPr lang="de-DE" err="1"/>
              <a:t>What</a:t>
            </a:r>
            <a:r>
              <a:rPr lang="de-DE"/>
              <a:t> </a:t>
            </a:r>
            <a:r>
              <a:rPr lang="de-DE" err="1"/>
              <a:t>is</a:t>
            </a:r>
            <a:r>
              <a:rPr lang="de-DE"/>
              <a:t> </a:t>
            </a:r>
            <a:r>
              <a:rPr lang="de-DE" err="1"/>
              <a:t>the</a:t>
            </a:r>
            <a:r>
              <a:rPr lang="de-DE"/>
              <a:t> </a:t>
            </a:r>
            <a:r>
              <a:rPr lang="de-DE" err="1"/>
              <a:t>structure</a:t>
            </a:r>
            <a:r>
              <a:rPr lang="de-DE"/>
              <a:t> </a:t>
            </a:r>
            <a:r>
              <a:rPr lang="de-DE" err="1"/>
              <a:t>of</a:t>
            </a:r>
            <a:r>
              <a:rPr lang="de-DE"/>
              <a:t> German legal </a:t>
            </a:r>
            <a:r>
              <a:rPr lang="de-DE" err="1"/>
              <a:t>judgment</a:t>
            </a:r>
            <a:r>
              <a:rPr lang="de-DE"/>
              <a:t>?</a:t>
            </a:r>
          </a:p>
        </p:txBody>
      </p:sp>
      <p:sp>
        <p:nvSpPr>
          <p:cNvPr id="4" name="Datumsplatzhalter 3">
            <a:extLst>
              <a:ext uri="{FF2B5EF4-FFF2-40B4-BE49-F238E27FC236}">
                <a16:creationId xmlns:a16="http://schemas.microsoft.com/office/drawing/2014/main" id="{0B3E467F-3443-457A-88F6-D5A6492C78AF}"/>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de-DE"/>
              <a:t>© sebis</a:t>
            </a:r>
          </a:p>
        </p:txBody>
      </p:sp>
      <p:sp>
        <p:nvSpPr>
          <p:cNvPr id="5" name="Fußzeilenplatzhalter 4">
            <a:extLst>
              <a:ext uri="{FF2B5EF4-FFF2-40B4-BE49-F238E27FC236}">
                <a16:creationId xmlns:a16="http://schemas.microsoft.com/office/drawing/2014/main" id="{6B7F016B-4D81-491C-B97B-370B405B748D}"/>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defRPr/>
            </a:pPr>
            <a:r>
              <a:rPr lang="en-US"/>
              <a:t>200427 Knapp BA Final</a:t>
            </a:r>
            <a:endParaRPr lang="de-DE"/>
          </a:p>
        </p:txBody>
      </p:sp>
      <p:sp>
        <p:nvSpPr>
          <p:cNvPr id="6" name="Foliennummernplatzhalter 5">
            <a:extLst>
              <a:ext uri="{FF2B5EF4-FFF2-40B4-BE49-F238E27FC236}">
                <a16:creationId xmlns:a16="http://schemas.microsoft.com/office/drawing/2014/main" id="{CEA2183F-8ECF-4573-8659-4350608D1E95}"/>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05BC9FAB-BDC1-47C0-A8BB-6E12A8205D33}" type="slidenum">
              <a:rPr lang="de-DE"/>
              <a:pPr>
                <a:spcAft>
                  <a:spcPts val="600"/>
                </a:spcAft>
                <a:defRPr/>
              </a:pPr>
              <a:t>16</a:t>
            </a:fld>
            <a:endParaRPr lang="de-DE"/>
          </a:p>
        </p:txBody>
      </p:sp>
    </p:spTree>
    <p:extLst>
      <p:ext uri="{BB962C8B-B14F-4D97-AF65-F5344CB8AC3E}">
        <p14:creationId xmlns:p14="http://schemas.microsoft.com/office/powerpoint/2010/main" val="2756639838"/>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0CC8ECC7-7C39-49B5-88BA-6C4A758949C1}"/>
              </a:ext>
            </a:extLst>
          </p:cNvPr>
          <p:cNvSpPr>
            <a:spLocks noGrp="1"/>
          </p:cNvSpPr>
          <p:nvPr>
            <p:ph idx="1"/>
          </p:nvPr>
        </p:nvSpPr>
        <p:spPr/>
        <p:txBody>
          <a:bodyPr>
            <a:normAutofit/>
          </a:bodyPr>
          <a:lstStyle/>
          <a:p>
            <a:pPr marL="1270" indent="-1270"/>
            <a:r>
              <a:rPr lang="de-DE">
                <a:cs typeface="Arial Unicode MS"/>
              </a:rPr>
              <a:t>Pick the first match in document</a:t>
            </a:r>
            <a:endParaRPr lang="de-DE"/>
          </a:p>
          <a:p>
            <a:pPr marL="1270" indent="-1270"/>
            <a:endParaRPr lang="de-DE" dirty="0"/>
          </a:p>
          <a:p>
            <a:pPr marL="1270" indent="-1270"/>
            <a:r>
              <a:rPr lang="de-DE">
                <a:cs typeface="Arial Unicode MS"/>
              </a:rPr>
              <a:t>- Register references, Suffixes and Prefixes from lookup table</a:t>
            </a:r>
            <a:endParaRPr lang="de-DE" dirty="0">
              <a:cs typeface="Arial Unicode MS"/>
            </a:endParaRPr>
          </a:p>
          <a:p>
            <a:pPr marL="1270" indent="-1270"/>
            <a:endParaRPr lang="de-DE" dirty="0">
              <a:cs typeface="Arial Unicode MS"/>
            </a:endParaRPr>
          </a:p>
          <a:p>
            <a:pPr marL="1270" indent="-1270"/>
            <a:r>
              <a:rPr lang="de-DE" u="sng">
                <a:cs typeface="Arial Unicode MS"/>
              </a:rPr>
              <a:t>Evaluation:</a:t>
            </a:r>
            <a:endParaRPr lang="de-DE" dirty="0"/>
          </a:p>
          <a:p>
            <a:pPr marL="1270" indent="-1270"/>
            <a:r>
              <a:rPr lang="de-DE">
                <a:cs typeface="Arial Unicode MS"/>
              </a:rPr>
              <a:t>Works well on generated judgments</a:t>
            </a:r>
          </a:p>
          <a:p>
            <a:pPr marL="1270" indent="-1270"/>
            <a:r>
              <a:rPr lang="de-DE">
                <a:cs typeface="Arial Unicode MS"/>
              </a:rPr>
              <a:t>~100% detection rate</a:t>
            </a:r>
            <a:endParaRPr lang="de-DE"/>
          </a:p>
          <a:p>
            <a:pPr marL="1270" indent="-1270"/>
            <a:r>
              <a:rPr lang="de-DE">
                <a:cs typeface="Arial Unicode MS"/>
              </a:rPr>
              <a:t>~ 91% completely parsed</a:t>
            </a:r>
            <a:endParaRPr lang="de-DE" dirty="0">
              <a:cs typeface="Arial Unicode MS"/>
            </a:endParaRPr>
          </a:p>
          <a:p>
            <a:pPr marL="1270" indent="-1270"/>
            <a:endParaRPr lang="de-DE" dirty="0">
              <a:cs typeface="Arial Unicode MS"/>
            </a:endParaRPr>
          </a:p>
          <a:p>
            <a:pPr marL="1270" indent="-1270"/>
            <a:r>
              <a:rPr lang="de-DE">
                <a:cs typeface="Arial Unicode MS"/>
              </a:rPr>
              <a:t>Problems:</a:t>
            </a:r>
            <a:endParaRPr lang="de-DE" dirty="0">
              <a:cs typeface="Arial Unicode MS"/>
            </a:endParaRPr>
          </a:p>
          <a:p>
            <a:pPr marL="1270" indent="-1270"/>
            <a:r>
              <a:rPr lang="de-DE">
                <a:cs typeface="Arial Unicode MS"/>
              </a:rPr>
              <a:t>Unknown Suffixes/Prefixes </a:t>
            </a:r>
            <a:endParaRPr lang="de-DE" dirty="0">
              <a:cs typeface="Arial Unicode MS"/>
            </a:endParaRPr>
          </a:p>
          <a:p>
            <a:pPr marL="1270" indent="-1270"/>
            <a:r>
              <a:rPr lang="de-DE">
                <a:cs typeface="Arial Unicode MS"/>
              </a:rPr>
              <a:t>Erratic editorial Processing</a:t>
            </a:r>
            <a:endParaRPr lang="de-DE" dirty="0">
              <a:cs typeface="Arial Unicode MS"/>
            </a:endParaRPr>
          </a:p>
          <a:p>
            <a:pPr marL="1270" indent="-1270"/>
            <a:r>
              <a:rPr lang="de-DE" dirty="0">
                <a:cs typeface="Arial Unicode MS"/>
              </a:rPr>
              <a:t>  </a:t>
            </a:r>
            <a:endParaRPr lang="de-DE" dirty="0">
              <a:ea typeface="+mn-lt"/>
            </a:endParaRPr>
          </a:p>
          <a:p>
            <a:pPr marL="1270" indent="-1270"/>
            <a:r>
              <a:rPr lang="de-DE">
                <a:ea typeface="+mn-lt"/>
                <a:cs typeface="+mn-lt"/>
              </a:rPr>
              <a:t>  Z3-3-3194-1-53-11/17</a:t>
            </a:r>
            <a:endParaRPr lang="de-DE"/>
          </a:p>
          <a:p>
            <a:pPr marL="1270" indent="-1270"/>
            <a:r>
              <a:rPr lang="de-DE" dirty="0">
                <a:cs typeface="Arial Unicode MS"/>
              </a:rPr>
              <a:t>  </a:t>
            </a:r>
            <a:r>
              <a:rPr lang="de-DE">
                <a:ea typeface="+mn-lt"/>
                <a:cs typeface="+mn-lt"/>
              </a:rPr>
              <a:t>3 - 10 O 173/14</a:t>
            </a:r>
          </a:p>
        </p:txBody>
      </p:sp>
      <p:sp>
        <p:nvSpPr>
          <p:cNvPr id="3" name="Titel 2">
            <a:extLst>
              <a:ext uri="{FF2B5EF4-FFF2-40B4-BE49-F238E27FC236}">
                <a16:creationId xmlns:a16="http://schemas.microsoft.com/office/drawing/2014/main" id="{7B7435F2-4FB6-4259-A6EA-B0E441983D2D}"/>
              </a:ext>
            </a:extLst>
          </p:cNvPr>
          <p:cNvSpPr>
            <a:spLocks noGrp="1"/>
          </p:cNvSpPr>
          <p:nvPr>
            <p:ph type="title"/>
          </p:nvPr>
        </p:nvSpPr>
        <p:spPr/>
        <p:txBody>
          <a:bodyPr/>
          <a:lstStyle/>
          <a:p>
            <a:r>
              <a:rPr lang="de-DE">
                <a:cs typeface="Arial"/>
              </a:rPr>
              <a:t>Reference Number / Aktenzeichen</a:t>
            </a:r>
            <a:endParaRPr lang="de-DE">
              <a:ea typeface="+mj-lt"/>
              <a:cs typeface="+mj-lt"/>
            </a:endParaRPr>
          </a:p>
        </p:txBody>
      </p:sp>
      <p:sp>
        <p:nvSpPr>
          <p:cNvPr id="4" name="Datumsplatzhalter 3">
            <a:extLst>
              <a:ext uri="{FF2B5EF4-FFF2-40B4-BE49-F238E27FC236}">
                <a16:creationId xmlns:a16="http://schemas.microsoft.com/office/drawing/2014/main" id="{96D4E014-353C-42CE-BC13-3C0859A0D934}"/>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4BD02685-9342-4B40-97C0-229A85C06DB1}"/>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9B7EF42C-C724-4B6C-8D70-1CCAF2087E37}"/>
              </a:ext>
            </a:extLst>
          </p:cNvPr>
          <p:cNvSpPr>
            <a:spLocks noGrp="1"/>
          </p:cNvSpPr>
          <p:nvPr>
            <p:ph type="sldNum" sz="quarter" idx="12"/>
          </p:nvPr>
        </p:nvSpPr>
        <p:spPr/>
        <p:txBody>
          <a:bodyPr/>
          <a:lstStyle/>
          <a:p>
            <a:pPr>
              <a:defRPr/>
            </a:pPr>
            <a:fld id="{E201E5CB-5EE0-4EA4-87FF-7D8A79A61969}" type="slidenum">
              <a:rPr lang="de-DE" smtClean="0"/>
              <a:pPr>
                <a:defRPr/>
              </a:pPr>
              <a:t>17</a:t>
            </a:fld>
            <a:endParaRPr lang="de-DE" dirty="0"/>
          </a:p>
        </p:txBody>
      </p:sp>
    </p:spTree>
    <p:extLst>
      <p:ext uri="{BB962C8B-B14F-4D97-AF65-F5344CB8AC3E}">
        <p14:creationId xmlns:p14="http://schemas.microsoft.com/office/powerpoint/2010/main" val="1911636799"/>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Rechteck 167">
            <a:extLst>
              <a:ext uri="{FF2B5EF4-FFF2-40B4-BE49-F238E27FC236}">
                <a16:creationId xmlns:a16="http://schemas.microsoft.com/office/drawing/2014/main" id="{D45E84AC-CB95-420E-BA1F-FCB7B8B4C59A}"/>
              </a:ext>
            </a:extLst>
          </p:cNvPr>
          <p:cNvSpPr/>
          <p:nvPr/>
        </p:nvSpPr>
        <p:spPr bwMode="auto">
          <a:xfrm>
            <a:off x="0" y="1461225"/>
            <a:ext cx="12192000" cy="504056"/>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2" name="Titel 1">
            <a:extLst>
              <a:ext uri="{FF2B5EF4-FFF2-40B4-BE49-F238E27FC236}">
                <a16:creationId xmlns:a16="http://schemas.microsoft.com/office/drawing/2014/main" id="{52F6BB3E-D030-43D8-9F78-876478348C88}"/>
              </a:ext>
            </a:extLst>
          </p:cNvPr>
          <p:cNvSpPr>
            <a:spLocks noGrp="1"/>
          </p:cNvSpPr>
          <p:nvPr>
            <p:ph type="title"/>
          </p:nvPr>
        </p:nvSpPr>
        <p:spPr>
          <a:xfrm>
            <a:off x="334437" y="44452"/>
            <a:ext cx="10586099" cy="720725"/>
          </a:xfrm>
        </p:spPr>
        <p:txBody>
          <a:bodyPr wrap="square" anchor="b">
            <a:normAutofit/>
          </a:bodyPr>
          <a:lstStyle/>
          <a:p>
            <a:r>
              <a:rPr lang="de-DE"/>
              <a:t>What metadata should be extracted?</a:t>
            </a:r>
          </a:p>
        </p:txBody>
      </p:sp>
      <p:sp>
        <p:nvSpPr>
          <p:cNvPr id="4" name="Datumsplatzhalter 3">
            <a:extLst>
              <a:ext uri="{FF2B5EF4-FFF2-40B4-BE49-F238E27FC236}">
                <a16:creationId xmlns:a16="http://schemas.microsoft.com/office/drawing/2014/main" id="{7F8F2A13-DCC2-4046-B78A-8AB0A940EEEA}"/>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de-DE"/>
              <a:t>© sebis</a:t>
            </a:r>
          </a:p>
        </p:txBody>
      </p:sp>
      <p:sp>
        <p:nvSpPr>
          <p:cNvPr id="5" name="Fußzeilenplatzhalter 4">
            <a:extLst>
              <a:ext uri="{FF2B5EF4-FFF2-40B4-BE49-F238E27FC236}">
                <a16:creationId xmlns:a16="http://schemas.microsoft.com/office/drawing/2014/main" id="{13EE8637-567F-4F03-B26A-597933A46A76}"/>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defRPr/>
            </a:pPr>
            <a:r>
              <a:rPr lang="en-US"/>
              <a:t>200427 Knapp BA Final</a:t>
            </a:r>
            <a:endParaRPr lang="de-DE"/>
          </a:p>
        </p:txBody>
      </p:sp>
      <p:sp>
        <p:nvSpPr>
          <p:cNvPr id="6" name="Foliennummernplatzhalter 5">
            <a:extLst>
              <a:ext uri="{FF2B5EF4-FFF2-40B4-BE49-F238E27FC236}">
                <a16:creationId xmlns:a16="http://schemas.microsoft.com/office/drawing/2014/main" id="{BE9EE0EA-D9E1-4906-B97F-4124B9DD456B}"/>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05BC9FAB-BDC1-47C0-A8BB-6E12A8205D33}" type="slidenum">
              <a:rPr lang="de-DE"/>
              <a:pPr>
                <a:spcAft>
                  <a:spcPts val="600"/>
                </a:spcAft>
                <a:defRPr/>
              </a:pPr>
              <a:t>18</a:t>
            </a:fld>
            <a:endParaRPr lang="de-DE"/>
          </a:p>
        </p:txBody>
      </p:sp>
      <p:sp>
        <p:nvSpPr>
          <p:cNvPr id="164" name="Inhaltsplatzhalter 163">
            <a:extLst>
              <a:ext uri="{FF2B5EF4-FFF2-40B4-BE49-F238E27FC236}">
                <a16:creationId xmlns:a16="http://schemas.microsoft.com/office/drawing/2014/main" id="{651586C7-C73D-4604-8C3D-6AD5F806052C}"/>
              </a:ext>
            </a:extLst>
          </p:cNvPr>
          <p:cNvSpPr>
            <a:spLocks noGrp="1"/>
          </p:cNvSpPr>
          <p:nvPr>
            <p:ph idx="1"/>
          </p:nvPr>
        </p:nvSpPr>
        <p:spPr/>
        <p:txBody>
          <a:bodyPr>
            <a:normAutofit/>
          </a:bodyPr>
          <a:lstStyle/>
          <a:p>
            <a:pPr marL="285750" indent="-285750">
              <a:spcBef>
                <a:spcPts val="0"/>
              </a:spcBef>
              <a:spcAft>
                <a:spcPts val="0"/>
              </a:spcAft>
              <a:buFont typeface="Wingdings"/>
              <a:buChar char="§"/>
            </a:pPr>
            <a:r>
              <a:rPr lang="de-DE" dirty="0">
                <a:ea typeface="+mn-lt"/>
                <a:cs typeface="+mn-lt"/>
              </a:rPr>
              <a:t>Reference </a:t>
            </a:r>
            <a:r>
              <a:rPr lang="de-DE" err="1">
                <a:ea typeface="+mn-lt"/>
                <a:cs typeface="+mn-lt"/>
              </a:rPr>
              <a:t>Number</a:t>
            </a:r>
            <a:endParaRPr lang="en-US">
              <a:ea typeface="+mn-lt"/>
              <a:cs typeface="+mn-lt"/>
            </a:endParaRPr>
          </a:p>
          <a:p>
            <a:pPr marL="285750" indent="-285750">
              <a:spcBef>
                <a:spcPts val="0"/>
              </a:spcBef>
              <a:spcAft>
                <a:spcPts val="0"/>
              </a:spcAft>
              <a:buFont typeface="Wingdings"/>
              <a:buChar char="§"/>
            </a:pPr>
            <a:endParaRPr lang="de-DE" dirty="0">
              <a:ea typeface="+mn-lt"/>
              <a:cs typeface="+mn-lt"/>
            </a:endParaRPr>
          </a:p>
          <a:p>
            <a:pPr marL="285750" indent="-285750">
              <a:spcBef>
                <a:spcPts val="0"/>
              </a:spcBef>
              <a:spcAft>
                <a:spcPts val="0"/>
              </a:spcAft>
              <a:buFont typeface="Wingdings"/>
              <a:buChar char="§"/>
            </a:pPr>
            <a:r>
              <a:rPr lang="de-DE" dirty="0">
                <a:ea typeface="+mn-lt"/>
                <a:cs typeface="+mn-lt"/>
              </a:rPr>
              <a:t>Date</a:t>
            </a:r>
            <a:endParaRPr lang="en-US">
              <a:ea typeface="+mn-lt"/>
              <a:cs typeface="+mn-lt"/>
            </a:endParaRPr>
          </a:p>
          <a:p>
            <a:pPr marL="285750" indent="-285750">
              <a:spcBef>
                <a:spcPts val="0"/>
              </a:spcBef>
              <a:spcAft>
                <a:spcPts val="0"/>
              </a:spcAft>
              <a:buFont typeface="Wingdings"/>
              <a:buChar char="§"/>
            </a:pPr>
            <a:endParaRPr lang="de-DE" dirty="0">
              <a:ea typeface="+mn-lt"/>
              <a:cs typeface="+mn-lt"/>
            </a:endParaRPr>
          </a:p>
          <a:p>
            <a:pPr marL="285750" indent="-285750">
              <a:spcBef>
                <a:spcPts val="0"/>
              </a:spcBef>
              <a:spcAft>
                <a:spcPts val="0"/>
              </a:spcAft>
              <a:buFont typeface="Wingdings"/>
              <a:buChar char="§"/>
            </a:pPr>
            <a:r>
              <a:rPr lang="de-DE" dirty="0">
                <a:ea typeface="+mn-lt"/>
                <a:cs typeface="+mn-lt"/>
              </a:rPr>
              <a:t>Court</a:t>
            </a:r>
            <a:endParaRPr lang="en-US">
              <a:ea typeface="+mn-lt"/>
              <a:cs typeface="+mn-lt"/>
            </a:endParaRPr>
          </a:p>
          <a:p>
            <a:pPr marL="285750" indent="-285750">
              <a:spcBef>
                <a:spcPts val="0"/>
              </a:spcBef>
              <a:spcAft>
                <a:spcPts val="0"/>
              </a:spcAft>
              <a:buFont typeface="Wingdings"/>
              <a:buChar char="§"/>
            </a:pPr>
            <a:endParaRPr lang="de-DE" dirty="0">
              <a:ea typeface="+mn-lt"/>
              <a:cs typeface="+mn-lt"/>
            </a:endParaRPr>
          </a:p>
          <a:p>
            <a:pPr marL="285750" indent="-285750">
              <a:spcBef>
                <a:spcPts val="0"/>
              </a:spcBef>
              <a:spcAft>
                <a:spcPts val="0"/>
              </a:spcAft>
              <a:buFont typeface="Wingdings"/>
              <a:buChar char="§"/>
            </a:pPr>
            <a:r>
              <a:rPr lang="de-DE" dirty="0">
                <a:ea typeface="+mn-lt"/>
                <a:cs typeface="+mn-lt"/>
              </a:rPr>
              <a:t>Type</a:t>
            </a:r>
            <a:endParaRPr lang="en-US">
              <a:ea typeface="+mn-lt"/>
              <a:cs typeface="+mn-lt"/>
            </a:endParaRPr>
          </a:p>
          <a:p>
            <a:pPr marL="285750" indent="-285750">
              <a:spcBef>
                <a:spcPts val="0"/>
              </a:spcBef>
              <a:spcAft>
                <a:spcPts val="0"/>
              </a:spcAft>
              <a:buFont typeface="Wingdings"/>
              <a:buChar char="§"/>
            </a:pPr>
            <a:endParaRPr lang="de-DE" dirty="0">
              <a:ea typeface="+mn-lt"/>
              <a:cs typeface="+mn-lt"/>
            </a:endParaRPr>
          </a:p>
          <a:p>
            <a:pPr marL="285750" indent="-285750">
              <a:spcBef>
                <a:spcPts val="0"/>
              </a:spcBef>
              <a:spcAft>
                <a:spcPts val="0"/>
              </a:spcAft>
              <a:buFont typeface="Wingdings"/>
              <a:buChar char="§"/>
            </a:pPr>
            <a:r>
              <a:rPr lang="de-DE" dirty="0">
                <a:ea typeface="+mn-lt"/>
                <a:cs typeface="+mn-lt"/>
              </a:rPr>
              <a:t>Applied Laws</a:t>
            </a:r>
            <a:endParaRPr lang="en-US">
              <a:ea typeface="+mn-lt"/>
              <a:cs typeface="+mn-lt"/>
            </a:endParaRPr>
          </a:p>
          <a:p>
            <a:pPr marL="285750" indent="-285750">
              <a:spcBef>
                <a:spcPts val="0"/>
              </a:spcBef>
              <a:spcAft>
                <a:spcPts val="0"/>
              </a:spcAft>
              <a:buFont typeface="Wingdings"/>
              <a:buChar char="§"/>
            </a:pPr>
            <a:endParaRPr lang="de-DE" dirty="0">
              <a:cs typeface="Arial"/>
            </a:endParaRPr>
          </a:p>
          <a:p>
            <a:pPr marL="285750" indent="-285750">
              <a:spcBef>
                <a:spcPts val="0"/>
              </a:spcBef>
              <a:spcAft>
                <a:spcPts val="0"/>
              </a:spcAft>
              <a:buFont typeface="Wingdings"/>
              <a:buChar char="§"/>
            </a:pPr>
            <a:r>
              <a:rPr lang="de-DE" dirty="0">
                <a:cs typeface="Arial"/>
              </a:rPr>
              <a:t>References </a:t>
            </a:r>
            <a:r>
              <a:rPr lang="de-DE" err="1">
                <a:cs typeface="Arial"/>
              </a:rPr>
              <a:t>to</a:t>
            </a:r>
            <a:r>
              <a:rPr lang="de-DE" dirty="0">
                <a:cs typeface="Arial"/>
              </a:rPr>
              <a:t> </a:t>
            </a:r>
            <a:r>
              <a:rPr lang="de-DE" err="1">
                <a:cs typeface="Arial"/>
              </a:rPr>
              <a:t>laws</a:t>
            </a:r>
            <a:r>
              <a:rPr lang="de-DE" dirty="0">
                <a:cs typeface="Arial"/>
              </a:rPr>
              <a:t>/</a:t>
            </a:r>
            <a:r>
              <a:rPr lang="de-DE" err="1">
                <a:cs typeface="Arial"/>
              </a:rPr>
              <a:t>judgments</a:t>
            </a:r>
            <a:endParaRPr lang="de-DE">
              <a:cs typeface="Arial"/>
            </a:endParaRPr>
          </a:p>
          <a:p>
            <a:pPr marL="285750" indent="-285750">
              <a:spcBef>
                <a:spcPts val="0"/>
              </a:spcBef>
              <a:spcAft>
                <a:spcPts val="0"/>
              </a:spcAft>
              <a:buFont typeface="Wingdings"/>
              <a:buChar char="§"/>
            </a:pPr>
            <a:endParaRPr lang="de-DE" dirty="0">
              <a:cs typeface="Arial"/>
            </a:endParaRPr>
          </a:p>
          <a:p>
            <a:pPr marL="285750" indent="-285750">
              <a:spcBef>
                <a:spcPts val="0"/>
              </a:spcBef>
              <a:spcAft>
                <a:spcPts val="0"/>
              </a:spcAft>
              <a:buFont typeface="Wingdings"/>
              <a:buChar char="§"/>
            </a:pPr>
            <a:r>
              <a:rPr lang="de-DE" dirty="0">
                <a:ea typeface="+mn-lt"/>
                <a:cs typeface="+mn-lt"/>
              </a:rPr>
              <a:t>Segments</a:t>
            </a:r>
            <a:endParaRPr lang="de-DE" dirty="0">
              <a:cs typeface="Arial"/>
            </a:endParaRPr>
          </a:p>
          <a:p>
            <a:pPr marL="285750" indent="-285750">
              <a:buFont typeface="Wingdings"/>
              <a:buChar char="§"/>
            </a:pPr>
            <a:endParaRPr lang="de-DE" dirty="0"/>
          </a:p>
        </p:txBody>
      </p:sp>
      <p:sp>
        <p:nvSpPr>
          <p:cNvPr id="3" name="Geschweifte Klammer rechts 2">
            <a:extLst>
              <a:ext uri="{FF2B5EF4-FFF2-40B4-BE49-F238E27FC236}">
                <a16:creationId xmlns:a16="http://schemas.microsoft.com/office/drawing/2014/main" id="{DF9ED083-35CF-4548-B404-06AB531AFA15}"/>
              </a:ext>
            </a:extLst>
          </p:cNvPr>
          <p:cNvSpPr/>
          <p:nvPr/>
        </p:nvSpPr>
        <p:spPr bwMode="auto">
          <a:xfrm>
            <a:off x="5397028" y="1001279"/>
            <a:ext cx="563142" cy="2491787"/>
          </a:xfrm>
          <a:prstGeom prst="rightBrace">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sp>
        <p:nvSpPr>
          <p:cNvPr id="7" name="Textfeld 6">
            <a:extLst>
              <a:ext uri="{FF2B5EF4-FFF2-40B4-BE49-F238E27FC236}">
                <a16:creationId xmlns:a16="http://schemas.microsoft.com/office/drawing/2014/main" id="{1B545077-22C3-4705-88E5-30AA10A776B3}"/>
              </a:ext>
            </a:extLst>
          </p:cNvPr>
          <p:cNvSpPr txBox="1"/>
          <p:nvPr/>
        </p:nvSpPr>
        <p:spPr>
          <a:xfrm>
            <a:off x="6158307" y="2061950"/>
            <a:ext cx="1005403"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algn="l"/>
            <a:r>
              <a:rPr lang="de-DE">
                <a:latin typeface="Arial"/>
                <a:cs typeface="Arial"/>
              </a:rPr>
              <a:t>Rubrum</a:t>
            </a:r>
            <a:endParaRPr lang="de-DE"/>
          </a:p>
        </p:txBody>
      </p:sp>
    </p:spTree>
    <p:extLst>
      <p:ext uri="{BB962C8B-B14F-4D97-AF65-F5344CB8AC3E}">
        <p14:creationId xmlns:p14="http://schemas.microsoft.com/office/powerpoint/2010/main" val="598642248"/>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BF6527-B266-407B-A6DE-D542DC9F038F}"/>
              </a:ext>
            </a:extLst>
          </p:cNvPr>
          <p:cNvSpPr>
            <a:spLocks noGrp="1"/>
          </p:cNvSpPr>
          <p:nvPr>
            <p:ph type="title"/>
          </p:nvPr>
        </p:nvSpPr>
        <p:spPr/>
        <p:txBody>
          <a:bodyPr/>
          <a:lstStyle/>
          <a:p>
            <a:r>
              <a:rPr lang="de-DE">
                <a:cs typeface="Arial Unicode MS"/>
              </a:rPr>
              <a:t>Date</a:t>
            </a:r>
            <a:endParaRPr lang="de-DE"/>
          </a:p>
        </p:txBody>
      </p:sp>
      <p:sp>
        <p:nvSpPr>
          <p:cNvPr id="3" name="Inhaltsplatzhalter 2">
            <a:extLst>
              <a:ext uri="{FF2B5EF4-FFF2-40B4-BE49-F238E27FC236}">
                <a16:creationId xmlns:a16="http://schemas.microsoft.com/office/drawing/2014/main" id="{8F467140-39E5-46B5-A353-ACE21050FD90}"/>
              </a:ext>
            </a:extLst>
          </p:cNvPr>
          <p:cNvSpPr>
            <a:spLocks noGrp="1"/>
          </p:cNvSpPr>
          <p:nvPr>
            <p:ph idx="1"/>
          </p:nvPr>
        </p:nvSpPr>
        <p:spPr/>
        <p:txBody>
          <a:bodyPr>
            <a:normAutofit/>
          </a:bodyPr>
          <a:lstStyle/>
          <a:p>
            <a:pPr marL="1270" indent="-1270"/>
            <a:r>
              <a:rPr lang="de-DE">
                <a:cs typeface="Arial Unicode MS"/>
              </a:rPr>
              <a:t>Pick first date in document</a:t>
            </a:r>
          </a:p>
          <a:p>
            <a:pPr marL="1270" indent="-1270"/>
            <a:endParaRPr lang="de-DE" dirty="0">
              <a:cs typeface="Arial Unicode MS"/>
            </a:endParaRPr>
          </a:p>
          <a:p>
            <a:pPr marL="1270" indent="-1270"/>
            <a:r>
              <a:rPr lang="de-DE">
                <a:cs typeface="Arial Unicode MS"/>
              </a:rPr>
              <a:t>Regex vs. dateparser library vs. </a:t>
            </a:r>
            <a:r>
              <a:rPr lang="de-DE" strike="sngStrike">
                <a:cs typeface="Arial Unicode MS"/>
              </a:rPr>
              <a:t>SpaCy pos-tagging</a:t>
            </a:r>
          </a:p>
          <a:p>
            <a:pPr marL="1270" indent="-1270"/>
            <a:endParaRPr lang="de-DE" strike="sngStrike" dirty="0">
              <a:cs typeface="Arial Unicode MS"/>
            </a:endParaRPr>
          </a:p>
          <a:p>
            <a:pPr marL="1270" indent="-1270"/>
            <a:r>
              <a:rPr lang="de-DE">
                <a:cs typeface="Arial Unicode MS"/>
              </a:rPr>
              <a:t>Dateparser library to greedy/low precision: </a:t>
            </a:r>
            <a:endParaRPr lang="de-DE" dirty="0">
              <a:cs typeface="Arial Unicode MS"/>
            </a:endParaRPr>
          </a:p>
          <a:p>
            <a:pPr marL="1270" indent="-1270"/>
            <a:r>
              <a:rPr lang="de-DE">
                <a:cs typeface="Arial Unicode MS"/>
              </a:rPr>
              <a:t> - useful for colloquial texts (social media)</a:t>
            </a:r>
          </a:p>
          <a:p>
            <a:pPr marL="1270" indent="-1270"/>
            <a:endParaRPr lang="de-DE" dirty="0">
              <a:cs typeface="Arial Unicode MS"/>
            </a:endParaRPr>
          </a:p>
          <a:p>
            <a:pPr marL="1270" indent="-1270"/>
            <a:r>
              <a:rPr lang="de-DE">
                <a:cs typeface="Arial Unicode MS"/>
              </a:rPr>
              <a:t>Legal judgments are written by professionals:</a:t>
            </a:r>
            <a:endParaRPr lang="de-DE" dirty="0">
              <a:cs typeface="Arial Unicode MS"/>
            </a:endParaRPr>
          </a:p>
          <a:p>
            <a:pPr marL="1270" indent="-1270"/>
            <a:r>
              <a:rPr lang="de-DE">
                <a:cs typeface="Arial Unicode MS"/>
              </a:rPr>
              <a:t>- irregular formats unlikely</a:t>
            </a:r>
          </a:p>
          <a:p>
            <a:pPr marL="1270" indent="-1270"/>
            <a:endParaRPr lang="de-DE" dirty="0">
              <a:cs typeface="Arial Unicode MS"/>
            </a:endParaRPr>
          </a:p>
          <a:p>
            <a:pPr marL="285750" indent="-285750">
              <a:buFont typeface="Arial"/>
              <a:buChar char="•"/>
            </a:pPr>
            <a:r>
              <a:rPr lang="de-DE">
                <a:ea typeface="+mn-lt"/>
                <a:cs typeface="+mn-lt"/>
              </a:rPr>
              <a:t>26. 7. 2011</a:t>
            </a:r>
            <a:endParaRPr lang="de-DE">
              <a:ea typeface="+mn-lt"/>
            </a:endParaRPr>
          </a:p>
          <a:p>
            <a:pPr marL="285750" indent="-285750">
              <a:buFont typeface="Arial"/>
              <a:buChar char="•"/>
            </a:pPr>
            <a:r>
              <a:rPr lang="de-DE">
                <a:ea typeface="+mn-lt"/>
                <a:cs typeface="+mn-lt"/>
              </a:rPr>
              <a:t>11. November 2019</a:t>
            </a:r>
            <a:endParaRPr lang="de-DE">
              <a:ea typeface="+mn-lt"/>
            </a:endParaRPr>
          </a:p>
          <a:p>
            <a:pPr marL="285750" indent="-285750">
              <a:buFont typeface="Arial"/>
              <a:buChar char="•"/>
            </a:pPr>
            <a:r>
              <a:rPr lang="de-DE">
                <a:ea typeface="+mn-lt"/>
                <a:cs typeface="+mn-lt"/>
              </a:rPr>
              <a:t>26.7.2011</a:t>
            </a:r>
            <a:endParaRPr lang="de-DE">
              <a:ea typeface="+mn-lt"/>
            </a:endParaRPr>
          </a:p>
          <a:p>
            <a:pPr marL="285750" indent="-285750">
              <a:buFont typeface="Arial"/>
              <a:buChar char="•"/>
            </a:pPr>
            <a:r>
              <a:rPr lang="de-DE">
                <a:ea typeface="+mn-lt"/>
                <a:cs typeface="+mn-lt"/>
              </a:rPr>
              <a:t>11.November 2019</a:t>
            </a:r>
          </a:p>
          <a:p>
            <a:pPr marL="285750" indent="-285750">
              <a:buFont typeface="Arial"/>
              <a:buChar char="•"/>
            </a:pPr>
            <a:endParaRPr lang="de-DE" dirty="0">
              <a:cs typeface="Arial"/>
            </a:endParaRPr>
          </a:p>
          <a:p>
            <a:pPr marL="0" indent="0"/>
            <a:r>
              <a:rPr lang="de-DE">
                <a:cs typeface="Arial"/>
              </a:rPr>
              <a:t>=&gt; Regex</a:t>
            </a:r>
            <a:endParaRPr lang="de-DE" dirty="0">
              <a:cs typeface="Arial"/>
            </a:endParaRPr>
          </a:p>
        </p:txBody>
      </p:sp>
      <p:sp>
        <p:nvSpPr>
          <p:cNvPr id="4" name="Datumsplatzhalter 3">
            <a:extLst>
              <a:ext uri="{FF2B5EF4-FFF2-40B4-BE49-F238E27FC236}">
                <a16:creationId xmlns:a16="http://schemas.microsoft.com/office/drawing/2014/main" id="{D99E2A5E-BB8A-4854-8D14-EA491AAB0C50}"/>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24555C1A-0222-45C3-BC7B-A9F432459737}"/>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54865F4D-F0B2-4319-8387-6D9C27E5CCDF}"/>
              </a:ext>
            </a:extLst>
          </p:cNvPr>
          <p:cNvSpPr>
            <a:spLocks noGrp="1"/>
          </p:cNvSpPr>
          <p:nvPr>
            <p:ph type="sldNum" sz="quarter" idx="12"/>
          </p:nvPr>
        </p:nvSpPr>
        <p:spPr/>
        <p:txBody>
          <a:bodyPr/>
          <a:lstStyle/>
          <a:p>
            <a:pPr>
              <a:defRPr/>
            </a:pPr>
            <a:fld id="{05BC9FAB-BDC1-47C0-A8BB-6E12A8205D33}" type="slidenum">
              <a:rPr lang="de-DE"/>
              <a:pPr>
                <a:defRPr/>
              </a:pPr>
              <a:t>19</a:t>
            </a:fld>
            <a:endParaRPr lang="de-DE" dirty="0"/>
          </a:p>
        </p:txBody>
      </p:sp>
    </p:spTree>
    <p:extLst>
      <p:ext uri="{BB962C8B-B14F-4D97-AF65-F5344CB8AC3E}">
        <p14:creationId xmlns:p14="http://schemas.microsoft.com/office/powerpoint/2010/main" val="8675919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99F971E3-4EC7-4985-9471-2FAA5993A0A1}"/>
              </a:ext>
            </a:extLst>
          </p:cNvPr>
          <p:cNvSpPr>
            <a:spLocks noGrp="1"/>
          </p:cNvSpPr>
          <p:nvPr>
            <p:ph idx="1"/>
          </p:nvPr>
        </p:nvSpPr>
        <p:spPr/>
        <p:txBody>
          <a:bodyPr/>
          <a:lstStyle/>
          <a:p>
            <a:pPr marL="285750" indent="-285750">
              <a:lnSpc>
                <a:spcPct val="250000"/>
              </a:lnSpc>
              <a:buFont typeface="Wingdings" panose="05000000000000000000" pitchFamily="2" charset="2"/>
              <a:buChar char="§"/>
            </a:pPr>
            <a:r>
              <a:rPr lang="en-US" b="1" dirty="0"/>
              <a:t>Chair:</a:t>
            </a:r>
            <a:r>
              <a:rPr lang="en-US" dirty="0"/>
              <a:t> Software Engineering for Business Information Systems </a:t>
            </a:r>
          </a:p>
          <a:p>
            <a:pPr marL="285750" indent="-285750">
              <a:lnSpc>
                <a:spcPct val="110000"/>
              </a:lnSpc>
              <a:buFont typeface="Wingdings" panose="05000000000000000000" pitchFamily="2" charset="2"/>
              <a:buChar char="§"/>
            </a:pPr>
            <a:r>
              <a:rPr lang="en-US" b="1" dirty="0"/>
              <a:t>Title:</a:t>
            </a:r>
            <a:r>
              <a:rPr lang="en-US" dirty="0"/>
              <a:t> Metadata Extraction of German Legal Judgments</a:t>
            </a:r>
          </a:p>
          <a:p>
            <a:pPr marL="0" indent="0">
              <a:lnSpc>
                <a:spcPct val="110000"/>
              </a:lnSpc>
            </a:pPr>
            <a:endParaRPr lang="en-US" dirty="0"/>
          </a:p>
          <a:p>
            <a:pPr marL="285750" indent="-285750">
              <a:lnSpc>
                <a:spcPct val="110000"/>
              </a:lnSpc>
              <a:buFont typeface="Wingdings" panose="05000000000000000000" pitchFamily="2" charset="2"/>
              <a:buChar char="§"/>
            </a:pPr>
            <a:r>
              <a:rPr lang="en-US" b="1" dirty="0"/>
              <a:t>Author:</a:t>
            </a:r>
            <a:r>
              <a:rPr lang="en-US" dirty="0"/>
              <a:t> Oliver Knapp</a:t>
            </a:r>
          </a:p>
          <a:p>
            <a:pPr marL="285750" indent="-285750">
              <a:lnSpc>
                <a:spcPct val="250000"/>
              </a:lnSpc>
              <a:buFont typeface="Wingdings" panose="05000000000000000000" pitchFamily="2" charset="2"/>
              <a:buChar char="§"/>
            </a:pPr>
            <a:r>
              <a:rPr lang="en-US" b="1" dirty="0"/>
              <a:t>Advisor:</a:t>
            </a:r>
            <a:r>
              <a:rPr lang="en-US" dirty="0"/>
              <a:t> M.Sc. Ingo Glaser (</a:t>
            </a:r>
            <a:r>
              <a:rPr lang="en-US" dirty="0">
                <a:hlinkClick r:id="rId2"/>
              </a:rPr>
              <a:t>ingo.glaser@tum.de</a:t>
            </a:r>
            <a:r>
              <a:rPr lang="en-US" dirty="0"/>
              <a:t>)</a:t>
            </a:r>
          </a:p>
          <a:p>
            <a:pPr marL="285750" indent="-285750">
              <a:lnSpc>
                <a:spcPct val="250000"/>
              </a:lnSpc>
              <a:buFont typeface="Wingdings" panose="05000000000000000000" pitchFamily="2" charset="2"/>
              <a:buChar char="§"/>
            </a:pPr>
            <a:r>
              <a:rPr lang="en-US" b="1" dirty="0"/>
              <a:t>Supervisor:</a:t>
            </a:r>
            <a:r>
              <a:rPr lang="en-US" dirty="0"/>
              <a:t> Prof. Dr. Florian </a:t>
            </a:r>
            <a:r>
              <a:rPr lang="en-US" dirty="0" err="1"/>
              <a:t>Matthes</a:t>
            </a:r>
            <a:r>
              <a:rPr lang="en-US" dirty="0"/>
              <a:t> (</a:t>
            </a:r>
            <a:r>
              <a:rPr lang="en-US" dirty="0">
                <a:hlinkClick r:id="rId3"/>
              </a:rPr>
              <a:t>matthes@in.tum.de</a:t>
            </a:r>
            <a:r>
              <a:rPr lang="en-US" dirty="0"/>
              <a: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GB" dirty="0"/>
          </a:p>
        </p:txBody>
      </p:sp>
      <p:sp>
        <p:nvSpPr>
          <p:cNvPr id="3" name="Titel 2">
            <a:extLst>
              <a:ext uri="{FF2B5EF4-FFF2-40B4-BE49-F238E27FC236}">
                <a16:creationId xmlns:a16="http://schemas.microsoft.com/office/drawing/2014/main" id="{2514BBB2-9A65-48B2-B2C5-2294575CDC1D}"/>
              </a:ext>
            </a:extLst>
          </p:cNvPr>
          <p:cNvSpPr>
            <a:spLocks noGrp="1"/>
          </p:cNvSpPr>
          <p:nvPr>
            <p:ph type="title"/>
          </p:nvPr>
        </p:nvSpPr>
        <p:spPr/>
        <p:txBody>
          <a:bodyPr/>
          <a:lstStyle/>
          <a:p>
            <a:r>
              <a:rPr lang="en-US" dirty="0"/>
              <a:t>Key Facts	</a:t>
            </a:r>
            <a:endParaRPr lang="en-GB" dirty="0"/>
          </a:p>
        </p:txBody>
      </p:sp>
      <p:sp>
        <p:nvSpPr>
          <p:cNvPr id="4" name="Datumsplatzhalter 3">
            <a:extLst>
              <a:ext uri="{FF2B5EF4-FFF2-40B4-BE49-F238E27FC236}">
                <a16:creationId xmlns:a16="http://schemas.microsoft.com/office/drawing/2014/main" id="{356C8C15-29E6-4561-8F02-97DAEFFEE302}"/>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B53A663D-63BD-47E0-9AD1-851C2C2CBB7B}"/>
              </a:ext>
            </a:extLst>
          </p:cNvPr>
          <p:cNvSpPr>
            <a:spLocks noGrp="1"/>
          </p:cNvSpPr>
          <p:nvPr>
            <p:ph type="sldNum" sz="quarter" idx="12"/>
          </p:nvPr>
        </p:nvSpPr>
        <p:spPr/>
        <p:txBody>
          <a:bodyPr/>
          <a:lstStyle/>
          <a:p>
            <a:pPr>
              <a:defRPr/>
            </a:pPr>
            <a:fld id="{E201E5CB-5EE0-4EA4-87FF-7D8A79A61969}" type="slidenum">
              <a:rPr lang="de-DE" smtClean="0"/>
              <a:pPr>
                <a:defRPr/>
              </a:pPr>
              <a:t>2</a:t>
            </a:fld>
            <a:endParaRPr lang="de-DE" dirty="0"/>
          </a:p>
        </p:txBody>
      </p:sp>
      <p:sp>
        <p:nvSpPr>
          <p:cNvPr id="5" name="Fußzeilenplatzhalter 4">
            <a:extLst>
              <a:ext uri="{FF2B5EF4-FFF2-40B4-BE49-F238E27FC236}">
                <a16:creationId xmlns:a16="http://schemas.microsoft.com/office/drawing/2014/main" id="{0619B115-E1D5-4F81-9346-9BF7980C9134}"/>
              </a:ext>
            </a:extLst>
          </p:cNvPr>
          <p:cNvSpPr>
            <a:spLocks noGrp="1"/>
          </p:cNvSpPr>
          <p:nvPr>
            <p:ph type="ftr" sz="quarter" idx="11"/>
          </p:nvPr>
        </p:nvSpPr>
        <p:spPr>
          <a:xfrm>
            <a:off x="317786" y="6569075"/>
            <a:ext cx="6986619" cy="288925"/>
          </a:xfrm>
        </p:spPr>
        <p:txBody>
          <a:bodyPr/>
          <a:lstStyle/>
          <a:p>
            <a:pPr>
              <a:defRPr/>
            </a:pPr>
            <a:r>
              <a:rPr lang="en-US" dirty="0"/>
              <a:t>200427 Knapp BA Final</a:t>
            </a:r>
            <a:endParaRPr lang="de-DE" dirty="0"/>
          </a:p>
        </p:txBody>
      </p:sp>
    </p:spTree>
    <p:extLst>
      <p:ext uri="{BB962C8B-B14F-4D97-AF65-F5344CB8AC3E}">
        <p14:creationId xmlns:p14="http://schemas.microsoft.com/office/powerpoint/2010/main" val="420846195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Rechteck 167">
            <a:extLst>
              <a:ext uri="{FF2B5EF4-FFF2-40B4-BE49-F238E27FC236}">
                <a16:creationId xmlns:a16="http://schemas.microsoft.com/office/drawing/2014/main" id="{D45E84AC-CB95-420E-BA1F-FCB7B8B4C59A}"/>
              </a:ext>
            </a:extLst>
          </p:cNvPr>
          <p:cNvSpPr/>
          <p:nvPr/>
        </p:nvSpPr>
        <p:spPr bwMode="auto">
          <a:xfrm>
            <a:off x="0" y="1995110"/>
            <a:ext cx="12192000" cy="504056"/>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2" name="Titel 1">
            <a:extLst>
              <a:ext uri="{FF2B5EF4-FFF2-40B4-BE49-F238E27FC236}">
                <a16:creationId xmlns:a16="http://schemas.microsoft.com/office/drawing/2014/main" id="{52F6BB3E-D030-43D8-9F78-876478348C88}"/>
              </a:ext>
            </a:extLst>
          </p:cNvPr>
          <p:cNvSpPr>
            <a:spLocks noGrp="1"/>
          </p:cNvSpPr>
          <p:nvPr>
            <p:ph type="title"/>
          </p:nvPr>
        </p:nvSpPr>
        <p:spPr>
          <a:xfrm>
            <a:off x="334437" y="44452"/>
            <a:ext cx="10586099" cy="720725"/>
          </a:xfrm>
        </p:spPr>
        <p:txBody>
          <a:bodyPr wrap="square" anchor="b">
            <a:normAutofit/>
          </a:bodyPr>
          <a:lstStyle/>
          <a:p>
            <a:r>
              <a:rPr lang="de-DE"/>
              <a:t>What metadata should be extracted?</a:t>
            </a:r>
          </a:p>
        </p:txBody>
      </p:sp>
      <p:sp>
        <p:nvSpPr>
          <p:cNvPr id="4" name="Datumsplatzhalter 3">
            <a:extLst>
              <a:ext uri="{FF2B5EF4-FFF2-40B4-BE49-F238E27FC236}">
                <a16:creationId xmlns:a16="http://schemas.microsoft.com/office/drawing/2014/main" id="{7F8F2A13-DCC2-4046-B78A-8AB0A940EEEA}"/>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de-DE"/>
              <a:t>© sebis</a:t>
            </a:r>
          </a:p>
        </p:txBody>
      </p:sp>
      <p:sp>
        <p:nvSpPr>
          <p:cNvPr id="5" name="Fußzeilenplatzhalter 4">
            <a:extLst>
              <a:ext uri="{FF2B5EF4-FFF2-40B4-BE49-F238E27FC236}">
                <a16:creationId xmlns:a16="http://schemas.microsoft.com/office/drawing/2014/main" id="{13EE8637-567F-4F03-B26A-597933A46A76}"/>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defRPr/>
            </a:pPr>
            <a:r>
              <a:rPr lang="en-US"/>
              <a:t>200427 Knapp BA Final</a:t>
            </a:r>
            <a:endParaRPr lang="de-DE"/>
          </a:p>
        </p:txBody>
      </p:sp>
      <p:sp>
        <p:nvSpPr>
          <p:cNvPr id="6" name="Foliennummernplatzhalter 5">
            <a:extLst>
              <a:ext uri="{FF2B5EF4-FFF2-40B4-BE49-F238E27FC236}">
                <a16:creationId xmlns:a16="http://schemas.microsoft.com/office/drawing/2014/main" id="{BE9EE0EA-D9E1-4906-B97F-4124B9DD456B}"/>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05BC9FAB-BDC1-47C0-A8BB-6E12A8205D33}" type="slidenum">
              <a:rPr lang="de-DE"/>
              <a:pPr>
                <a:spcAft>
                  <a:spcPts val="600"/>
                </a:spcAft>
                <a:defRPr/>
              </a:pPr>
              <a:t>20</a:t>
            </a:fld>
            <a:endParaRPr lang="de-DE"/>
          </a:p>
        </p:txBody>
      </p:sp>
      <p:sp>
        <p:nvSpPr>
          <p:cNvPr id="164" name="Inhaltsplatzhalter 163">
            <a:extLst>
              <a:ext uri="{FF2B5EF4-FFF2-40B4-BE49-F238E27FC236}">
                <a16:creationId xmlns:a16="http://schemas.microsoft.com/office/drawing/2014/main" id="{651586C7-C73D-4604-8C3D-6AD5F806052C}"/>
              </a:ext>
            </a:extLst>
          </p:cNvPr>
          <p:cNvSpPr>
            <a:spLocks noGrp="1"/>
          </p:cNvSpPr>
          <p:nvPr>
            <p:ph idx="1"/>
          </p:nvPr>
        </p:nvSpPr>
        <p:spPr/>
        <p:txBody>
          <a:bodyPr>
            <a:normAutofit/>
          </a:bodyPr>
          <a:lstStyle/>
          <a:p>
            <a:pPr marL="285750" indent="-285750">
              <a:spcBef>
                <a:spcPts val="0"/>
              </a:spcBef>
              <a:spcAft>
                <a:spcPts val="0"/>
              </a:spcAft>
              <a:buFont typeface="Wingdings"/>
              <a:buChar char="§"/>
            </a:pPr>
            <a:r>
              <a:rPr lang="de-DE" dirty="0">
                <a:ea typeface="+mn-lt"/>
                <a:cs typeface="+mn-lt"/>
              </a:rPr>
              <a:t>Reference </a:t>
            </a:r>
            <a:r>
              <a:rPr lang="de-DE" err="1">
                <a:ea typeface="+mn-lt"/>
                <a:cs typeface="+mn-lt"/>
              </a:rPr>
              <a:t>Number</a:t>
            </a:r>
            <a:endParaRPr lang="en-US" err="1">
              <a:ea typeface="+mn-lt"/>
              <a:cs typeface="+mn-lt"/>
            </a:endParaRPr>
          </a:p>
          <a:p>
            <a:pPr marL="285750" indent="-285750">
              <a:spcBef>
                <a:spcPts val="0"/>
              </a:spcBef>
              <a:spcAft>
                <a:spcPts val="0"/>
              </a:spcAft>
              <a:buFont typeface="Wingdings"/>
              <a:buChar char="§"/>
            </a:pPr>
            <a:endParaRPr lang="de-DE" dirty="0">
              <a:ea typeface="+mn-lt"/>
              <a:cs typeface="+mn-lt"/>
            </a:endParaRPr>
          </a:p>
          <a:p>
            <a:pPr marL="285750" indent="-285750">
              <a:spcBef>
                <a:spcPts val="0"/>
              </a:spcBef>
              <a:spcAft>
                <a:spcPts val="0"/>
              </a:spcAft>
              <a:buFont typeface="Wingdings"/>
              <a:buChar char="§"/>
            </a:pPr>
            <a:r>
              <a:rPr lang="de-DE" dirty="0">
                <a:ea typeface="+mn-lt"/>
                <a:cs typeface="+mn-lt"/>
              </a:rPr>
              <a:t>Date</a:t>
            </a:r>
            <a:endParaRPr lang="en-US" dirty="0">
              <a:ea typeface="+mn-lt"/>
              <a:cs typeface="+mn-lt"/>
            </a:endParaRPr>
          </a:p>
          <a:p>
            <a:pPr marL="285750" indent="-285750">
              <a:spcBef>
                <a:spcPts val="0"/>
              </a:spcBef>
              <a:spcAft>
                <a:spcPts val="0"/>
              </a:spcAft>
              <a:buFont typeface="Wingdings"/>
              <a:buChar char="§"/>
            </a:pPr>
            <a:endParaRPr lang="de-DE" dirty="0">
              <a:ea typeface="+mn-lt"/>
              <a:cs typeface="+mn-lt"/>
            </a:endParaRPr>
          </a:p>
          <a:p>
            <a:pPr marL="285750" indent="-285750">
              <a:spcBef>
                <a:spcPts val="0"/>
              </a:spcBef>
              <a:spcAft>
                <a:spcPts val="0"/>
              </a:spcAft>
              <a:buFont typeface="Wingdings"/>
              <a:buChar char="§"/>
            </a:pPr>
            <a:r>
              <a:rPr lang="de-DE" dirty="0">
                <a:ea typeface="+mn-lt"/>
                <a:cs typeface="+mn-lt"/>
              </a:rPr>
              <a:t>Court</a:t>
            </a:r>
            <a:endParaRPr lang="en-US" dirty="0">
              <a:ea typeface="+mn-lt"/>
              <a:cs typeface="+mn-lt"/>
            </a:endParaRPr>
          </a:p>
          <a:p>
            <a:pPr marL="285750" indent="-285750">
              <a:spcBef>
                <a:spcPts val="0"/>
              </a:spcBef>
              <a:spcAft>
                <a:spcPts val="0"/>
              </a:spcAft>
              <a:buFont typeface="Wingdings"/>
              <a:buChar char="§"/>
            </a:pPr>
            <a:endParaRPr lang="de-DE" dirty="0">
              <a:ea typeface="+mn-lt"/>
              <a:cs typeface="+mn-lt"/>
            </a:endParaRPr>
          </a:p>
          <a:p>
            <a:pPr marL="285750" indent="-285750">
              <a:spcBef>
                <a:spcPts val="0"/>
              </a:spcBef>
              <a:spcAft>
                <a:spcPts val="0"/>
              </a:spcAft>
              <a:buFont typeface="Wingdings"/>
              <a:buChar char="§"/>
            </a:pPr>
            <a:r>
              <a:rPr lang="de-DE" dirty="0">
                <a:ea typeface="+mn-lt"/>
                <a:cs typeface="+mn-lt"/>
              </a:rPr>
              <a:t>Type</a:t>
            </a:r>
            <a:endParaRPr lang="en-US" dirty="0">
              <a:ea typeface="+mn-lt"/>
              <a:cs typeface="+mn-lt"/>
            </a:endParaRPr>
          </a:p>
          <a:p>
            <a:pPr marL="285750" indent="-285750">
              <a:spcBef>
                <a:spcPts val="0"/>
              </a:spcBef>
              <a:spcAft>
                <a:spcPts val="0"/>
              </a:spcAft>
              <a:buFont typeface="Wingdings"/>
              <a:buChar char="§"/>
            </a:pPr>
            <a:endParaRPr lang="de-DE" dirty="0">
              <a:ea typeface="+mn-lt"/>
              <a:cs typeface="+mn-lt"/>
            </a:endParaRPr>
          </a:p>
          <a:p>
            <a:pPr marL="285750" indent="-285750">
              <a:spcBef>
                <a:spcPts val="0"/>
              </a:spcBef>
              <a:spcAft>
                <a:spcPts val="0"/>
              </a:spcAft>
              <a:buFont typeface="Wingdings"/>
              <a:buChar char="§"/>
            </a:pPr>
            <a:r>
              <a:rPr lang="de-DE" dirty="0">
                <a:ea typeface="+mn-lt"/>
                <a:cs typeface="+mn-lt"/>
              </a:rPr>
              <a:t>Applied Laws</a:t>
            </a:r>
            <a:endParaRPr lang="en-US" dirty="0">
              <a:ea typeface="+mn-lt"/>
              <a:cs typeface="+mn-lt"/>
            </a:endParaRPr>
          </a:p>
          <a:p>
            <a:pPr marL="285750" indent="-285750">
              <a:spcBef>
                <a:spcPts val="0"/>
              </a:spcBef>
              <a:spcAft>
                <a:spcPts val="0"/>
              </a:spcAft>
              <a:buFont typeface="Wingdings"/>
              <a:buChar char="§"/>
            </a:pPr>
            <a:endParaRPr lang="de-DE" dirty="0">
              <a:cs typeface="Arial"/>
            </a:endParaRPr>
          </a:p>
          <a:p>
            <a:pPr marL="285750" indent="-285750">
              <a:spcBef>
                <a:spcPts val="0"/>
              </a:spcBef>
              <a:spcAft>
                <a:spcPts val="0"/>
              </a:spcAft>
              <a:buFont typeface="Wingdings"/>
              <a:buChar char="§"/>
            </a:pPr>
            <a:r>
              <a:rPr lang="de-DE" dirty="0">
                <a:cs typeface="Arial"/>
              </a:rPr>
              <a:t>References </a:t>
            </a:r>
            <a:r>
              <a:rPr lang="de-DE" err="1">
                <a:cs typeface="Arial"/>
              </a:rPr>
              <a:t>to</a:t>
            </a:r>
            <a:r>
              <a:rPr lang="de-DE" dirty="0">
                <a:cs typeface="Arial"/>
              </a:rPr>
              <a:t> </a:t>
            </a:r>
            <a:r>
              <a:rPr lang="de-DE" err="1">
                <a:cs typeface="Arial"/>
              </a:rPr>
              <a:t>laws</a:t>
            </a:r>
            <a:r>
              <a:rPr lang="de-DE" dirty="0">
                <a:cs typeface="Arial"/>
              </a:rPr>
              <a:t>/</a:t>
            </a:r>
            <a:r>
              <a:rPr lang="de-DE" err="1">
                <a:cs typeface="Arial"/>
              </a:rPr>
              <a:t>judgments</a:t>
            </a:r>
            <a:endParaRPr lang="de-DE">
              <a:cs typeface="Arial"/>
            </a:endParaRPr>
          </a:p>
          <a:p>
            <a:pPr marL="285750" indent="-285750">
              <a:spcBef>
                <a:spcPts val="0"/>
              </a:spcBef>
              <a:spcAft>
                <a:spcPts val="0"/>
              </a:spcAft>
              <a:buFont typeface="Wingdings"/>
              <a:buChar char="§"/>
            </a:pPr>
            <a:endParaRPr lang="de-DE" dirty="0">
              <a:cs typeface="Arial"/>
            </a:endParaRPr>
          </a:p>
          <a:p>
            <a:pPr marL="285750" indent="-285750">
              <a:spcBef>
                <a:spcPts val="0"/>
              </a:spcBef>
              <a:spcAft>
                <a:spcPts val="0"/>
              </a:spcAft>
              <a:buFont typeface="Wingdings"/>
              <a:buChar char="§"/>
            </a:pPr>
            <a:r>
              <a:rPr lang="de-DE" dirty="0">
                <a:ea typeface="+mn-lt"/>
                <a:cs typeface="+mn-lt"/>
              </a:rPr>
              <a:t>Segments</a:t>
            </a:r>
            <a:endParaRPr lang="de-DE" dirty="0">
              <a:cs typeface="Arial"/>
            </a:endParaRPr>
          </a:p>
          <a:p>
            <a:pPr marL="285750" indent="-285750">
              <a:buFont typeface="Wingdings"/>
              <a:buChar char="§"/>
            </a:pPr>
            <a:endParaRPr lang="de-DE" dirty="0"/>
          </a:p>
        </p:txBody>
      </p:sp>
      <p:sp>
        <p:nvSpPr>
          <p:cNvPr id="3" name="Geschweifte Klammer rechts 2">
            <a:extLst>
              <a:ext uri="{FF2B5EF4-FFF2-40B4-BE49-F238E27FC236}">
                <a16:creationId xmlns:a16="http://schemas.microsoft.com/office/drawing/2014/main" id="{DF9ED083-35CF-4548-B404-06AB531AFA15}"/>
              </a:ext>
            </a:extLst>
          </p:cNvPr>
          <p:cNvSpPr/>
          <p:nvPr/>
        </p:nvSpPr>
        <p:spPr bwMode="auto">
          <a:xfrm>
            <a:off x="5397028" y="1001279"/>
            <a:ext cx="563142" cy="2491787"/>
          </a:xfrm>
          <a:prstGeom prst="rightBrace">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sp>
        <p:nvSpPr>
          <p:cNvPr id="7" name="Textfeld 6">
            <a:extLst>
              <a:ext uri="{FF2B5EF4-FFF2-40B4-BE49-F238E27FC236}">
                <a16:creationId xmlns:a16="http://schemas.microsoft.com/office/drawing/2014/main" id="{1B545077-22C3-4705-88E5-30AA10A776B3}"/>
              </a:ext>
            </a:extLst>
          </p:cNvPr>
          <p:cNvSpPr txBox="1"/>
          <p:nvPr/>
        </p:nvSpPr>
        <p:spPr>
          <a:xfrm>
            <a:off x="6158307" y="2061950"/>
            <a:ext cx="1005403"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algn="l"/>
            <a:r>
              <a:rPr lang="de-DE">
                <a:latin typeface="Arial"/>
                <a:cs typeface="Arial"/>
              </a:rPr>
              <a:t>Rubrum</a:t>
            </a:r>
            <a:endParaRPr lang="de-DE"/>
          </a:p>
        </p:txBody>
      </p:sp>
    </p:spTree>
    <p:extLst>
      <p:ext uri="{BB962C8B-B14F-4D97-AF65-F5344CB8AC3E}">
        <p14:creationId xmlns:p14="http://schemas.microsoft.com/office/powerpoint/2010/main" val="3022671085"/>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1AD9A4-1B06-4F35-9161-C467DAB650A0}"/>
              </a:ext>
            </a:extLst>
          </p:cNvPr>
          <p:cNvSpPr>
            <a:spLocks noGrp="1"/>
          </p:cNvSpPr>
          <p:nvPr>
            <p:ph type="title"/>
          </p:nvPr>
        </p:nvSpPr>
        <p:spPr/>
        <p:txBody>
          <a:bodyPr/>
          <a:lstStyle/>
          <a:p>
            <a:r>
              <a:rPr lang="de-DE">
                <a:cs typeface="Arial Unicode MS"/>
              </a:rPr>
              <a:t>Court</a:t>
            </a:r>
            <a:endParaRPr lang="de-DE"/>
          </a:p>
        </p:txBody>
      </p:sp>
      <p:sp>
        <p:nvSpPr>
          <p:cNvPr id="3" name="Inhaltsplatzhalter 2">
            <a:extLst>
              <a:ext uri="{FF2B5EF4-FFF2-40B4-BE49-F238E27FC236}">
                <a16:creationId xmlns:a16="http://schemas.microsoft.com/office/drawing/2014/main" id="{696C7126-1ED8-4EAC-BA2D-96DC86327DB7}"/>
              </a:ext>
            </a:extLst>
          </p:cNvPr>
          <p:cNvSpPr>
            <a:spLocks noGrp="1"/>
          </p:cNvSpPr>
          <p:nvPr>
            <p:ph idx="1"/>
          </p:nvPr>
        </p:nvSpPr>
        <p:spPr/>
        <p:txBody>
          <a:bodyPr>
            <a:normAutofit/>
          </a:bodyPr>
          <a:lstStyle/>
          <a:p>
            <a:pPr marL="1270" indent="-1270"/>
            <a:r>
              <a:rPr lang="de-DE">
                <a:cs typeface="Arial Unicode MS"/>
              </a:rPr>
              <a:t>- finite number of courts </a:t>
            </a:r>
            <a:endParaRPr lang="de-DE"/>
          </a:p>
          <a:p>
            <a:pPr marL="1270" indent="-1270"/>
            <a:r>
              <a:rPr lang="de-DE">
                <a:cs typeface="Arial Unicode MS"/>
              </a:rPr>
              <a:t>=&gt; lookup </a:t>
            </a:r>
            <a:endParaRPr lang="de-DE"/>
          </a:p>
          <a:p>
            <a:pPr marL="1270" indent="-1270"/>
            <a:endParaRPr lang="de-DE" dirty="0"/>
          </a:p>
          <a:p>
            <a:pPr marL="1270" indent="-1270"/>
            <a:r>
              <a:rPr lang="de-DE">
                <a:cs typeface="Arial Unicode MS"/>
              </a:rPr>
              <a:t>- pick first occurence</a:t>
            </a:r>
            <a:endParaRPr lang="de-DE" dirty="0">
              <a:cs typeface="Arial Unicode MS"/>
            </a:endParaRPr>
          </a:p>
          <a:p>
            <a:pPr marL="1270" indent="-1270"/>
            <a:endParaRPr lang="de-DE" dirty="0"/>
          </a:p>
          <a:p>
            <a:pPr marL="1270" indent="-1270"/>
            <a:r>
              <a:rPr lang="de-DE">
                <a:cs typeface="Arial Unicode MS"/>
              </a:rPr>
              <a:t>Issues:</a:t>
            </a:r>
            <a:endParaRPr lang="de-DE"/>
          </a:p>
          <a:p>
            <a:pPr marL="1270" indent="-1270"/>
            <a:r>
              <a:rPr lang="de-DE">
                <a:cs typeface="Arial Unicode MS"/>
              </a:rPr>
              <a:t>Court names not standardized</a:t>
            </a:r>
            <a:endParaRPr lang="de-DE" dirty="0"/>
          </a:p>
          <a:p>
            <a:pPr marL="1270" indent="-1270"/>
            <a:r>
              <a:rPr lang="de-DE">
                <a:cs typeface="Arial Unicode MS"/>
              </a:rPr>
              <a:t>-&gt; Aliases</a:t>
            </a:r>
            <a:endParaRPr lang="de-DE" dirty="0"/>
          </a:p>
          <a:p>
            <a:pPr marL="1270" indent="-1270"/>
            <a:endParaRPr lang="de-DE" dirty="0">
              <a:latin typeface="Arial"/>
            </a:endParaRPr>
          </a:p>
          <a:p>
            <a:pPr marL="1270" indent="-1270"/>
            <a:endParaRPr lang="de-DE" dirty="0">
              <a:latin typeface="Arial"/>
              <a:cs typeface="Arial Unicode MS"/>
            </a:endParaRPr>
          </a:p>
          <a:p>
            <a:pPr marL="1270" indent="-1270"/>
            <a:endParaRPr lang="de-DE" dirty="0">
              <a:latin typeface="Arial"/>
              <a:cs typeface="Arial Unicode MS"/>
            </a:endParaRPr>
          </a:p>
          <a:p>
            <a:pPr marL="1270" indent="-1270"/>
            <a:endParaRPr lang="de-DE" dirty="0">
              <a:latin typeface="Arial"/>
              <a:cs typeface="Arial"/>
            </a:endParaRPr>
          </a:p>
          <a:p>
            <a:pPr marL="1270" indent="-1270"/>
            <a:endParaRPr lang="de-DE" dirty="0">
              <a:latin typeface="Arial"/>
            </a:endParaRPr>
          </a:p>
          <a:p>
            <a:pPr marL="1270" indent="-1270"/>
            <a:endParaRPr lang="de-DE" dirty="0">
              <a:latin typeface="Consolas"/>
            </a:endParaRPr>
          </a:p>
          <a:p>
            <a:pPr marL="1270" indent="-1270"/>
            <a:endParaRPr lang="de-DE" dirty="0"/>
          </a:p>
        </p:txBody>
      </p:sp>
      <p:sp>
        <p:nvSpPr>
          <p:cNvPr id="4" name="Datumsplatzhalter 3">
            <a:extLst>
              <a:ext uri="{FF2B5EF4-FFF2-40B4-BE49-F238E27FC236}">
                <a16:creationId xmlns:a16="http://schemas.microsoft.com/office/drawing/2014/main" id="{41D2FD3B-8759-4145-96F9-3A73C8F4DBD0}"/>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66A7BED6-13C6-416A-B24E-44C9EBFE009F}"/>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0DB09E8F-4760-473D-BDA5-36815CD05D20}"/>
              </a:ext>
            </a:extLst>
          </p:cNvPr>
          <p:cNvSpPr>
            <a:spLocks noGrp="1"/>
          </p:cNvSpPr>
          <p:nvPr>
            <p:ph type="sldNum" sz="quarter" idx="12"/>
          </p:nvPr>
        </p:nvSpPr>
        <p:spPr/>
        <p:txBody>
          <a:bodyPr/>
          <a:lstStyle/>
          <a:p>
            <a:pPr>
              <a:defRPr/>
            </a:pPr>
            <a:fld id="{05BC9FAB-BDC1-47C0-A8BB-6E12A8205D33}" type="slidenum">
              <a:rPr lang="de-DE"/>
              <a:pPr>
                <a:defRPr/>
              </a:pPr>
              <a:t>21</a:t>
            </a:fld>
            <a:endParaRPr lang="de-DE" dirty="0"/>
          </a:p>
        </p:txBody>
      </p:sp>
      <p:sp>
        <p:nvSpPr>
          <p:cNvPr id="7" name="Textfeld 6">
            <a:extLst>
              <a:ext uri="{FF2B5EF4-FFF2-40B4-BE49-F238E27FC236}">
                <a16:creationId xmlns:a16="http://schemas.microsoft.com/office/drawing/2014/main" id="{FDC4A9FC-0406-4F90-9D48-F170134AF433}"/>
              </a:ext>
            </a:extLst>
          </p:cNvPr>
          <p:cNvSpPr txBox="1"/>
          <p:nvPr/>
        </p:nvSpPr>
        <p:spPr>
          <a:xfrm>
            <a:off x="6200400" y="2816400"/>
            <a:ext cx="5123518" cy="1477328"/>
          </a:xfrm>
          <a:prstGeom prst="rect">
            <a:avLst/>
          </a:prstGeom>
          <a:noFill/>
          <a:ln w="10795" cap="flat" cmpd="sng" algn="ctr">
            <a:solidFill>
              <a:srgbClr val="4472C4"/>
            </a:solid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solidFill>
                  <a:srgbClr val="6C7823"/>
                </a:solidFill>
                <a:latin typeface="Consolas"/>
              </a:rPr>
              <a:t>"Saarländisches Oberlandesgericht": [</a:t>
            </a:r>
            <a:br>
              <a:rPr lang="de-DE" dirty="0">
                <a:solidFill>
                  <a:srgbClr val="6C7823"/>
                </a:solidFill>
                <a:latin typeface="Consolas"/>
              </a:rPr>
            </a:br>
            <a:r>
              <a:rPr lang="de-DE">
                <a:solidFill>
                  <a:srgbClr val="6C7823"/>
                </a:solidFill>
                <a:latin typeface="Consolas"/>
              </a:rPr>
              <a:t>    "Oberlandesgericht Saarländisches",</a:t>
            </a:r>
            <a:br>
              <a:rPr lang="de-DE" dirty="0">
                <a:solidFill>
                  <a:srgbClr val="6C7823"/>
                </a:solidFill>
                <a:latin typeface="Consolas"/>
              </a:rPr>
            </a:br>
            <a:r>
              <a:rPr lang="de-DE" dirty="0">
                <a:solidFill>
                  <a:srgbClr val="6C7823"/>
                </a:solidFill>
                <a:latin typeface="Consolas"/>
              </a:rPr>
              <a:t>    "Oberlandesgericht Saarbrücken",</a:t>
            </a:r>
            <a:br>
              <a:rPr lang="de-DE" dirty="0">
                <a:solidFill>
                  <a:srgbClr val="6C7823"/>
                </a:solidFill>
                <a:latin typeface="Consolas"/>
              </a:rPr>
            </a:br>
            <a:r>
              <a:rPr lang="de-DE" dirty="0">
                <a:solidFill>
                  <a:srgbClr val="6C7823"/>
                </a:solidFill>
                <a:latin typeface="Consolas"/>
              </a:rPr>
              <a:t>    "Saarländisches Oberlandesgericht"</a:t>
            </a:r>
            <a:br>
              <a:rPr lang="de-DE" dirty="0">
                <a:solidFill>
                  <a:srgbClr val="6C7823"/>
                </a:solidFill>
                <a:latin typeface="Consolas"/>
              </a:rPr>
            </a:br>
            <a:r>
              <a:rPr lang="de-DE" dirty="0">
                <a:solidFill>
                  <a:srgbClr val="6C7823"/>
                </a:solidFill>
                <a:latin typeface="Consolas"/>
              </a:rPr>
              <a:t>],</a:t>
            </a:r>
            <a:endParaRPr lang="de-DE">
              <a:solidFill>
                <a:srgbClr val="6C7823"/>
              </a:solidFill>
              <a:cs typeface="Arial"/>
            </a:endParaRPr>
          </a:p>
        </p:txBody>
      </p:sp>
    </p:spTree>
    <p:extLst>
      <p:ext uri="{BB962C8B-B14F-4D97-AF65-F5344CB8AC3E}">
        <p14:creationId xmlns:p14="http://schemas.microsoft.com/office/powerpoint/2010/main" val="2159530757"/>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Rechteck 167">
            <a:extLst>
              <a:ext uri="{FF2B5EF4-FFF2-40B4-BE49-F238E27FC236}">
                <a16:creationId xmlns:a16="http://schemas.microsoft.com/office/drawing/2014/main" id="{D45E84AC-CB95-420E-BA1F-FCB7B8B4C59A}"/>
              </a:ext>
            </a:extLst>
          </p:cNvPr>
          <p:cNvSpPr/>
          <p:nvPr/>
        </p:nvSpPr>
        <p:spPr bwMode="auto">
          <a:xfrm>
            <a:off x="0" y="2572677"/>
            <a:ext cx="12192000" cy="504056"/>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2" name="Titel 1">
            <a:extLst>
              <a:ext uri="{FF2B5EF4-FFF2-40B4-BE49-F238E27FC236}">
                <a16:creationId xmlns:a16="http://schemas.microsoft.com/office/drawing/2014/main" id="{52F6BB3E-D030-43D8-9F78-876478348C88}"/>
              </a:ext>
            </a:extLst>
          </p:cNvPr>
          <p:cNvSpPr>
            <a:spLocks noGrp="1"/>
          </p:cNvSpPr>
          <p:nvPr>
            <p:ph type="title"/>
          </p:nvPr>
        </p:nvSpPr>
        <p:spPr>
          <a:xfrm>
            <a:off x="334437" y="44452"/>
            <a:ext cx="10586099" cy="720725"/>
          </a:xfrm>
        </p:spPr>
        <p:txBody>
          <a:bodyPr wrap="square" anchor="b">
            <a:normAutofit/>
          </a:bodyPr>
          <a:lstStyle/>
          <a:p>
            <a:r>
              <a:rPr lang="de-DE"/>
              <a:t>What metadata should be extracted?</a:t>
            </a:r>
          </a:p>
        </p:txBody>
      </p:sp>
      <p:sp>
        <p:nvSpPr>
          <p:cNvPr id="4" name="Datumsplatzhalter 3">
            <a:extLst>
              <a:ext uri="{FF2B5EF4-FFF2-40B4-BE49-F238E27FC236}">
                <a16:creationId xmlns:a16="http://schemas.microsoft.com/office/drawing/2014/main" id="{7F8F2A13-DCC2-4046-B78A-8AB0A940EEEA}"/>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de-DE"/>
              <a:t>© sebis</a:t>
            </a:r>
          </a:p>
        </p:txBody>
      </p:sp>
      <p:sp>
        <p:nvSpPr>
          <p:cNvPr id="5" name="Fußzeilenplatzhalter 4">
            <a:extLst>
              <a:ext uri="{FF2B5EF4-FFF2-40B4-BE49-F238E27FC236}">
                <a16:creationId xmlns:a16="http://schemas.microsoft.com/office/drawing/2014/main" id="{13EE8637-567F-4F03-B26A-597933A46A76}"/>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defRPr/>
            </a:pPr>
            <a:r>
              <a:rPr lang="en-US"/>
              <a:t>200427 Knapp BA Final</a:t>
            </a:r>
            <a:endParaRPr lang="de-DE"/>
          </a:p>
        </p:txBody>
      </p:sp>
      <p:sp>
        <p:nvSpPr>
          <p:cNvPr id="6" name="Foliennummernplatzhalter 5">
            <a:extLst>
              <a:ext uri="{FF2B5EF4-FFF2-40B4-BE49-F238E27FC236}">
                <a16:creationId xmlns:a16="http://schemas.microsoft.com/office/drawing/2014/main" id="{BE9EE0EA-D9E1-4906-B97F-4124B9DD456B}"/>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05BC9FAB-BDC1-47C0-A8BB-6E12A8205D33}" type="slidenum">
              <a:rPr lang="de-DE"/>
              <a:pPr>
                <a:spcAft>
                  <a:spcPts val="600"/>
                </a:spcAft>
                <a:defRPr/>
              </a:pPr>
              <a:t>22</a:t>
            </a:fld>
            <a:endParaRPr lang="de-DE"/>
          </a:p>
        </p:txBody>
      </p:sp>
      <p:sp>
        <p:nvSpPr>
          <p:cNvPr id="164" name="Inhaltsplatzhalter 163">
            <a:extLst>
              <a:ext uri="{FF2B5EF4-FFF2-40B4-BE49-F238E27FC236}">
                <a16:creationId xmlns:a16="http://schemas.microsoft.com/office/drawing/2014/main" id="{651586C7-C73D-4604-8C3D-6AD5F806052C}"/>
              </a:ext>
            </a:extLst>
          </p:cNvPr>
          <p:cNvSpPr>
            <a:spLocks noGrp="1"/>
          </p:cNvSpPr>
          <p:nvPr>
            <p:ph idx="1"/>
          </p:nvPr>
        </p:nvSpPr>
        <p:spPr/>
        <p:txBody>
          <a:bodyPr>
            <a:normAutofit/>
          </a:bodyPr>
          <a:lstStyle/>
          <a:p>
            <a:pPr marL="285750" indent="-285750">
              <a:spcBef>
                <a:spcPts val="0"/>
              </a:spcBef>
              <a:spcAft>
                <a:spcPts val="0"/>
              </a:spcAft>
              <a:buFont typeface="Wingdings"/>
              <a:buChar char="§"/>
            </a:pPr>
            <a:r>
              <a:rPr lang="de-DE" dirty="0">
                <a:ea typeface="+mn-lt"/>
                <a:cs typeface="+mn-lt"/>
              </a:rPr>
              <a:t>Reference </a:t>
            </a:r>
            <a:r>
              <a:rPr lang="de-DE" err="1">
                <a:ea typeface="+mn-lt"/>
                <a:cs typeface="+mn-lt"/>
              </a:rPr>
              <a:t>Number</a:t>
            </a:r>
            <a:endParaRPr lang="en-US">
              <a:ea typeface="+mn-lt"/>
              <a:cs typeface="+mn-lt"/>
            </a:endParaRPr>
          </a:p>
          <a:p>
            <a:pPr marL="285750" indent="-285750">
              <a:spcBef>
                <a:spcPts val="0"/>
              </a:spcBef>
              <a:spcAft>
                <a:spcPts val="0"/>
              </a:spcAft>
              <a:buFont typeface="Wingdings"/>
              <a:buChar char="§"/>
            </a:pPr>
            <a:endParaRPr lang="de-DE" dirty="0">
              <a:ea typeface="+mn-lt"/>
              <a:cs typeface="+mn-lt"/>
            </a:endParaRPr>
          </a:p>
          <a:p>
            <a:pPr marL="285750" indent="-285750">
              <a:spcBef>
                <a:spcPts val="0"/>
              </a:spcBef>
              <a:spcAft>
                <a:spcPts val="0"/>
              </a:spcAft>
              <a:buFont typeface="Wingdings"/>
              <a:buChar char="§"/>
            </a:pPr>
            <a:r>
              <a:rPr lang="de-DE" dirty="0">
                <a:ea typeface="+mn-lt"/>
                <a:cs typeface="+mn-lt"/>
              </a:rPr>
              <a:t>Date</a:t>
            </a:r>
            <a:endParaRPr lang="en-US">
              <a:ea typeface="+mn-lt"/>
              <a:cs typeface="+mn-lt"/>
            </a:endParaRPr>
          </a:p>
          <a:p>
            <a:pPr marL="285750" indent="-285750">
              <a:spcBef>
                <a:spcPts val="0"/>
              </a:spcBef>
              <a:spcAft>
                <a:spcPts val="0"/>
              </a:spcAft>
              <a:buFont typeface="Wingdings"/>
              <a:buChar char="§"/>
            </a:pPr>
            <a:endParaRPr lang="de-DE" dirty="0">
              <a:ea typeface="+mn-lt"/>
              <a:cs typeface="+mn-lt"/>
            </a:endParaRPr>
          </a:p>
          <a:p>
            <a:pPr marL="285750" indent="-285750">
              <a:spcBef>
                <a:spcPts val="0"/>
              </a:spcBef>
              <a:spcAft>
                <a:spcPts val="0"/>
              </a:spcAft>
              <a:buFont typeface="Wingdings"/>
              <a:buChar char="§"/>
            </a:pPr>
            <a:r>
              <a:rPr lang="de-DE" dirty="0">
                <a:ea typeface="+mn-lt"/>
                <a:cs typeface="+mn-lt"/>
              </a:rPr>
              <a:t>Court</a:t>
            </a:r>
            <a:endParaRPr lang="en-US">
              <a:ea typeface="+mn-lt"/>
              <a:cs typeface="+mn-lt"/>
            </a:endParaRPr>
          </a:p>
          <a:p>
            <a:pPr marL="285750" indent="-285750">
              <a:spcBef>
                <a:spcPts val="0"/>
              </a:spcBef>
              <a:spcAft>
                <a:spcPts val="0"/>
              </a:spcAft>
              <a:buFont typeface="Wingdings"/>
              <a:buChar char="§"/>
            </a:pPr>
            <a:endParaRPr lang="de-DE" dirty="0">
              <a:ea typeface="+mn-lt"/>
              <a:cs typeface="+mn-lt"/>
            </a:endParaRPr>
          </a:p>
          <a:p>
            <a:pPr marL="285750" indent="-285750">
              <a:spcBef>
                <a:spcPts val="0"/>
              </a:spcBef>
              <a:spcAft>
                <a:spcPts val="0"/>
              </a:spcAft>
              <a:buFont typeface="Wingdings"/>
              <a:buChar char="§"/>
            </a:pPr>
            <a:r>
              <a:rPr lang="de-DE" dirty="0">
                <a:ea typeface="+mn-lt"/>
                <a:cs typeface="+mn-lt"/>
              </a:rPr>
              <a:t>Type</a:t>
            </a:r>
            <a:endParaRPr lang="en-US">
              <a:ea typeface="+mn-lt"/>
              <a:cs typeface="+mn-lt"/>
            </a:endParaRPr>
          </a:p>
          <a:p>
            <a:pPr marL="285750" indent="-285750">
              <a:spcBef>
                <a:spcPts val="0"/>
              </a:spcBef>
              <a:spcAft>
                <a:spcPts val="0"/>
              </a:spcAft>
              <a:buFont typeface="Wingdings"/>
              <a:buChar char="§"/>
            </a:pPr>
            <a:endParaRPr lang="de-DE" dirty="0">
              <a:ea typeface="+mn-lt"/>
              <a:cs typeface="+mn-lt"/>
            </a:endParaRPr>
          </a:p>
          <a:p>
            <a:pPr marL="285750" indent="-285750">
              <a:spcBef>
                <a:spcPts val="0"/>
              </a:spcBef>
              <a:spcAft>
                <a:spcPts val="0"/>
              </a:spcAft>
              <a:buFont typeface="Wingdings"/>
              <a:buChar char="§"/>
            </a:pPr>
            <a:r>
              <a:rPr lang="de-DE" dirty="0">
                <a:ea typeface="+mn-lt"/>
                <a:cs typeface="+mn-lt"/>
              </a:rPr>
              <a:t>Applied Laws</a:t>
            </a:r>
            <a:endParaRPr lang="en-US">
              <a:ea typeface="+mn-lt"/>
              <a:cs typeface="+mn-lt"/>
            </a:endParaRPr>
          </a:p>
          <a:p>
            <a:pPr marL="285750" indent="-285750">
              <a:spcBef>
                <a:spcPts val="0"/>
              </a:spcBef>
              <a:spcAft>
                <a:spcPts val="0"/>
              </a:spcAft>
              <a:buFont typeface="Wingdings"/>
              <a:buChar char="§"/>
            </a:pPr>
            <a:endParaRPr lang="de-DE" dirty="0">
              <a:cs typeface="Arial"/>
            </a:endParaRPr>
          </a:p>
          <a:p>
            <a:pPr marL="285750" indent="-285750">
              <a:spcBef>
                <a:spcPts val="0"/>
              </a:spcBef>
              <a:spcAft>
                <a:spcPts val="0"/>
              </a:spcAft>
              <a:buFont typeface="Wingdings"/>
              <a:buChar char="§"/>
            </a:pPr>
            <a:r>
              <a:rPr lang="de-DE" dirty="0">
                <a:cs typeface="Arial"/>
              </a:rPr>
              <a:t>References </a:t>
            </a:r>
            <a:r>
              <a:rPr lang="de-DE" err="1">
                <a:cs typeface="Arial"/>
              </a:rPr>
              <a:t>to</a:t>
            </a:r>
            <a:r>
              <a:rPr lang="de-DE" dirty="0">
                <a:cs typeface="Arial"/>
              </a:rPr>
              <a:t> </a:t>
            </a:r>
            <a:r>
              <a:rPr lang="de-DE" err="1">
                <a:cs typeface="Arial"/>
              </a:rPr>
              <a:t>laws</a:t>
            </a:r>
            <a:r>
              <a:rPr lang="de-DE" dirty="0">
                <a:cs typeface="Arial"/>
              </a:rPr>
              <a:t>/</a:t>
            </a:r>
            <a:r>
              <a:rPr lang="de-DE" err="1">
                <a:cs typeface="Arial"/>
              </a:rPr>
              <a:t>judgments</a:t>
            </a:r>
            <a:endParaRPr lang="de-DE">
              <a:cs typeface="Arial"/>
            </a:endParaRPr>
          </a:p>
          <a:p>
            <a:pPr marL="285750" indent="-285750">
              <a:spcBef>
                <a:spcPts val="0"/>
              </a:spcBef>
              <a:spcAft>
                <a:spcPts val="0"/>
              </a:spcAft>
              <a:buFont typeface="Wingdings"/>
              <a:buChar char="§"/>
            </a:pPr>
            <a:endParaRPr lang="de-DE" dirty="0">
              <a:cs typeface="Arial"/>
            </a:endParaRPr>
          </a:p>
          <a:p>
            <a:pPr marL="285750" indent="-285750">
              <a:spcBef>
                <a:spcPts val="0"/>
              </a:spcBef>
              <a:spcAft>
                <a:spcPts val="0"/>
              </a:spcAft>
              <a:buFont typeface="Wingdings"/>
              <a:buChar char="§"/>
            </a:pPr>
            <a:r>
              <a:rPr lang="de-DE" dirty="0">
                <a:ea typeface="+mn-lt"/>
                <a:cs typeface="+mn-lt"/>
              </a:rPr>
              <a:t>Segments</a:t>
            </a:r>
            <a:endParaRPr lang="de-DE" dirty="0">
              <a:cs typeface="Arial"/>
            </a:endParaRPr>
          </a:p>
          <a:p>
            <a:pPr marL="285750" indent="-285750">
              <a:buFont typeface="Wingdings"/>
              <a:buChar char="§"/>
            </a:pPr>
            <a:endParaRPr lang="de-DE" dirty="0"/>
          </a:p>
        </p:txBody>
      </p:sp>
      <p:sp>
        <p:nvSpPr>
          <p:cNvPr id="3" name="Geschweifte Klammer rechts 2">
            <a:extLst>
              <a:ext uri="{FF2B5EF4-FFF2-40B4-BE49-F238E27FC236}">
                <a16:creationId xmlns:a16="http://schemas.microsoft.com/office/drawing/2014/main" id="{DF9ED083-35CF-4548-B404-06AB531AFA15}"/>
              </a:ext>
            </a:extLst>
          </p:cNvPr>
          <p:cNvSpPr/>
          <p:nvPr/>
        </p:nvSpPr>
        <p:spPr bwMode="auto">
          <a:xfrm>
            <a:off x="5397028" y="1001279"/>
            <a:ext cx="563142" cy="2491787"/>
          </a:xfrm>
          <a:prstGeom prst="rightBrace">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sp>
        <p:nvSpPr>
          <p:cNvPr id="7" name="Textfeld 6">
            <a:extLst>
              <a:ext uri="{FF2B5EF4-FFF2-40B4-BE49-F238E27FC236}">
                <a16:creationId xmlns:a16="http://schemas.microsoft.com/office/drawing/2014/main" id="{1B545077-22C3-4705-88E5-30AA10A776B3}"/>
              </a:ext>
            </a:extLst>
          </p:cNvPr>
          <p:cNvSpPr txBox="1"/>
          <p:nvPr/>
        </p:nvSpPr>
        <p:spPr>
          <a:xfrm>
            <a:off x="6158307" y="2061950"/>
            <a:ext cx="1005403"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algn="l"/>
            <a:r>
              <a:rPr lang="de-DE">
                <a:latin typeface="Arial"/>
                <a:cs typeface="Arial"/>
              </a:rPr>
              <a:t>Rubrum</a:t>
            </a:r>
            <a:endParaRPr lang="de-DE"/>
          </a:p>
        </p:txBody>
      </p:sp>
    </p:spTree>
    <p:extLst>
      <p:ext uri="{BB962C8B-B14F-4D97-AF65-F5344CB8AC3E}">
        <p14:creationId xmlns:p14="http://schemas.microsoft.com/office/powerpoint/2010/main" val="1461016901"/>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1E5BBB-6702-4919-9054-831D1B62C43D}"/>
              </a:ext>
            </a:extLst>
          </p:cNvPr>
          <p:cNvSpPr>
            <a:spLocks noGrp="1"/>
          </p:cNvSpPr>
          <p:nvPr>
            <p:ph type="title"/>
          </p:nvPr>
        </p:nvSpPr>
        <p:spPr/>
        <p:txBody>
          <a:bodyPr/>
          <a:lstStyle/>
          <a:p>
            <a:r>
              <a:rPr lang="de-DE"/>
              <a:t>Type</a:t>
            </a:r>
          </a:p>
        </p:txBody>
      </p:sp>
      <p:sp>
        <p:nvSpPr>
          <p:cNvPr id="3" name="Inhaltsplatzhalter 2">
            <a:extLst>
              <a:ext uri="{FF2B5EF4-FFF2-40B4-BE49-F238E27FC236}">
                <a16:creationId xmlns:a16="http://schemas.microsoft.com/office/drawing/2014/main" id="{C667B60B-871E-4D72-840A-5A9D982C3E57}"/>
              </a:ext>
            </a:extLst>
          </p:cNvPr>
          <p:cNvSpPr>
            <a:spLocks noGrp="1"/>
          </p:cNvSpPr>
          <p:nvPr>
            <p:ph idx="1"/>
          </p:nvPr>
        </p:nvSpPr>
        <p:spPr/>
        <p:txBody>
          <a:bodyPr>
            <a:normAutofit/>
          </a:bodyPr>
          <a:lstStyle/>
          <a:p>
            <a:pPr marL="1270" indent="-1270"/>
            <a:r>
              <a:rPr lang="de-DE">
                <a:cs typeface="Arial Unicode MS"/>
              </a:rPr>
              <a:t>- finite number of types</a:t>
            </a:r>
          </a:p>
          <a:p>
            <a:pPr marL="1270" indent="-1270"/>
            <a:r>
              <a:rPr lang="de-DE">
                <a:cs typeface="Arial Unicode MS"/>
              </a:rPr>
              <a:t>=&gt; lookup </a:t>
            </a:r>
            <a:endParaRPr lang="de-DE" dirty="0"/>
          </a:p>
          <a:p>
            <a:pPr marL="1270" indent="-1270"/>
            <a:endParaRPr lang="de-DE" dirty="0">
              <a:cs typeface="Arial Unicode MS"/>
            </a:endParaRPr>
          </a:p>
          <a:p>
            <a:pPr marL="1270" indent="-1270"/>
            <a:r>
              <a:rPr lang="de-DE">
                <a:cs typeface="Arial Unicode MS"/>
              </a:rPr>
              <a:t>Pick first occurence </a:t>
            </a:r>
            <a:endParaRPr lang="de-DE" dirty="0">
              <a:cs typeface="Arial Unicode MS"/>
            </a:endParaRPr>
          </a:p>
        </p:txBody>
      </p:sp>
      <p:sp>
        <p:nvSpPr>
          <p:cNvPr id="4" name="Datumsplatzhalter 3">
            <a:extLst>
              <a:ext uri="{FF2B5EF4-FFF2-40B4-BE49-F238E27FC236}">
                <a16:creationId xmlns:a16="http://schemas.microsoft.com/office/drawing/2014/main" id="{0D2611C0-B5EC-4BA2-AB6E-EF1748EA60F9}"/>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1DC080A7-5300-479B-8682-72A165268793}"/>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D47A3A51-4F52-42CF-AE90-3678AE1DFEF5}"/>
              </a:ext>
            </a:extLst>
          </p:cNvPr>
          <p:cNvSpPr>
            <a:spLocks noGrp="1"/>
          </p:cNvSpPr>
          <p:nvPr>
            <p:ph type="sldNum" sz="quarter" idx="12"/>
          </p:nvPr>
        </p:nvSpPr>
        <p:spPr/>
        <p:txBody>
          <a:bodyPr/>
          <a:lstStyle/>
          <a:p>
            <a:pPr>
              <a:defRPr/>
            </a:pPr>
            <a:fld id="{05BC9FAB-BDC1-47C0-A8BB-6E12A8205D33}" type="slidenum">
              <a:rPr lang="de-DE"/>
              <a:pPr>
                <a:defRPr/>
              </a:pPr>
              <a:t>23</a:t>
            </a:fld>
            <a:endParaRPr lang="de-DE" dirty="0"/>
          </a:p>
        </p:txBody>
      </p:sp>
      <p:sp>
        <p:nvSpPr>
          <p:cNvPr id="7" name="Textfeld 6">
            <a:extLst>
              <a:ext uri="{FF2B5EF4-FFF2-40B4-BE49-F238E27FC236}">
                <a16:creationId xmlns:a16="http://schemas.microsoft.com/office/drawing/2014/main" id="{2D19CA9F-59DE-4705-AE5B-07EFC9765B35}"/>
              </a:ext>
            </a:extLst>
          </p:cNvPr>
          <p:cNvSpPr txBox="1"/>
          <p:nvPr/>
        </p:nvSpPr>
        <p:spPr>
          <a:xfrm>
            <a:off x="5496107" y="768795"/>
            <a:ext cx="2464136" cy="1477328"/>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solidFill>
                  <a:schemeClr val="accent1">
                    <a:lumMod val="75000"/>
                  </a:schemeClr>
                </a:solidFill>
                <a:latin typeface="Consolas"/>
              </a:rPr>
              <a:t>'Beschluss',</a:t>
            </a:r>
            <a:br>
              <a:rPr lang="de-DE" dirty="0">
                <a:solidFill>
                  <a:schemeClr val="accent1">
                    <a:lumMod val="75000"/>
                  </a:schemeClr>
                </a:solidFill>
                <a:latin typeface="Consolas"/>
              </a:rPr>
            </a:br>
            <a:r>
              <a:rPr lang="de-DE">
                <a:solidFill>
                  <a:schemeClr val="accent1">
                    <a:lumMod val="75000"/>
                  </a:schemeClr>
                </a:solidFill>
                <a:latin typeface="Consolas"/>
              </a:rPr>
              <a:t>'Urteil',</a:t>
            </a:r>
            <a:br>
              <a:rPr lang="de-DE" dirty="0">
                <a:solidFill>
                  <a:schemeClr val="accent1">
                    <a:lumMod val="75000"/>
                  </a:schemeClr>
                </a:solidFill>
                <a:latin typeface="Consolas"/>
              </a:rPr>
            </a:br>
            <a:r>
              <a:rPr lang="de-DE">
                <a:solidFill>
                  <a:schemeClr val="accent1">
                    <a:lumMod val="75000"/>
                  </a:schemeClr>
                </a:solidFill>
                <a:latin typeface="Consolas"/>
              </a:rPr>
              <a:t>'Endurteil',</a:t>
            </a:r>
            <a:br>
              <a:rPr lang="de-DE" dirty="0">
                <a:solidFill>
                  <a:schemeClr val="accent1">
                    <a:lumMod val="75000"/>
                  </a:schemeClr>
                </a:solidFill>
                <a:latin typeface="Consolas"/>
              </a:rPr>
            </a:br>
            <a:r>
              <a:rPr lang="de-DE">
                <a:solidFill>
                  <a:schemeClr val="accent1">
                    <a:lumMod val="75000"/>
                  </a:schemeClr>
                </a:solidFill>
                <a:latin typeface="Consolas"/>
              </a:rPr>
              <a:t>'Teilurteil',</a:t>
            </a:r>
            <a:br>
              <a:rPr lang="de-DE" dirty="0">
                <a:solidFill>
                  <a:schemeClr val="accent1">
                    <a:lumMod val="75000"/>
                  </a:schemeClr>
                </a:solidFill>
                <a:latin typeface="Consolas"/>
              </a:rPr>
            </a:br>
            <a:r>
              <a:rPr lang="de-DE">
                <a:solidFill>
                  <a:schemeClr val="accent1">
                    <a:lumMod val="75000"/>
                  </a:schemeClr>
                </a:solidFill>
                <a:latin typeface="Consolas"/>
              </a:rPr>
              <a:t>'Gerichtsbescheid'</a:t>
            </a:r>
            <a:endParaRPr lang="de-DE">
              <a:solidFill>
                <a:schemeClr val="accent1">
                  <a:lumMod val="75000"/>
                </a:schemeClr>
              </a:solidFill>
              <a:cs typeface="Arial"/>
            </a:endParaRPr>
          </a:p>
        </p:txBody>
      </p:sp>
    </p:spTree>
    <p:extLst>
      <p:ext uri="{BB962C8B-B14F-4D97-AF65-F5344CB8AC3E}">
        <p14:creationId xmlns:p14="http://schemas.microsoft.com/office/powerpoint/2010/main" val="4252056823"/>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Rechteck 167">
            <a:extLst>
              <a:ext uri="{FF2B5EF4-FFF2-40B4-BE49-F238E27FC236}">
                <a16:creationId xmlns:a16="http://schemas.microsoft.com/office/drawing/2014/main" id="{D45E84AC-CB95-420E-BA1F-FCB7B8B4C59A}"/>
              </a:ext>
            </a:extLst>
          </p:cNvPr>
          <p:cNvSpPr/>
          <p:nvPr/>
        </p:nvSpPr>
        <p:spPr bwMode="auto">
          <a:xfrm>
            <a:off x="0" y="3140537"/>
            <a:ext cx="12192000" cy="504056"/>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2" name="Titel 1">
            <a:extLst>
              <a:ext uri="{FF2B5EF4-FFF2-40B4-BE49-F238E27FC236}">
                <a16:creationId xmlns:a16="http://schemas.microsoft.com/office/drawing/2014/main" id="{52F6BB3E-D030-43D8-9F78-876478348C88}"/>
              </a:ext>
            </a:extLst>
          </p:cNvPr>
          <p:cNvSpPr>
            <a:spLocks noGrp="1"/>
          </p:cNvSpPr>
          <p:nvPr>
            <p:ph type="title"/>
          </p:nvPr>
        </p:nvSpPr>
        <p:spPr>
          <a:xfrm>
            <a:off x="334437" y="44452"/>
            <a:ext cx="10586099" cy="720725"/>
          </a:xfrm>
        </p:spPr>
        <p:txBody>
          <a:bodyPr wrap="square" anchor="b">
            <a:normAutofit/>
          </a:bodyPr>
          <a:lstStyle/>
          <a:p>
            <a:r>
              <a:rPr lang="de-DE"/>
              <a:t>What metadata should be extracted?</a:t>
            </a:r>
          </a:p>
        </p:txBody>
      </p:sp>
      <p:sp>
        <p:nvSpPr>
          <p:cNvPr id="4" name="Datumsplatzhalter 3">
            <a:extLst>
              <a:ext uri="{FF2B5EF4-FFF2-40B4-BE49-F238E27FC236}">
                <a16:creationId xmlns:a16="http://schemas.microsoft.com/office/drawing/2014/main" id="{7F8F2A13-DCC2-4046-B78A-8AB0A940EEEA}"/>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de-DE"/>
              <a:t>© sebis</a:t>
            </a:r>
          </a:p>
        </p:txBody>
      </p:sp>
      <p:sp>
        <p:nvSpPr>
          <p:cNvPr id="5" name="Fußzeilenplatzhalter 4">
            <a:extLst>
              <a:ext uri="{FF2B5EF4-FFF2-40B4-BE49-F238E27FC236}">
                <a16:creationId xmlns:a16="http://schemas.microsoft.com/office/drawing/2014/main" id="{13EE8637-567F-4F03-B26A-597933A46A76}"/>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defRPr/>
            </a:pPr>
            <a:r>
              <a:rPr lang="en-US"/>
              <a:t>200427 Knapp BA Final</a:t>
            </a:r>
            <a:endParaRPr lang="de-DE"/>
          </a:p>
        </p:txBody>
      </p:sp>
      <p:sp>
        <p:nvSpPr>
          <p:cNvPr id="6" name="Foliennummernplatzhalter 5">
            <a:extLst>
              <a:ext uri="{FF2B5EF4-FFF2-40B4-BE49-F238E27FC236}">
                <a16:creationId xmlns:a16="http://schemas.microsoft.com/office/drawing/2014/main" id="{BE9EE0EA-D9E1-4906-B97F-4124B9DD456B}"/>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05BC9FAB-BDC1-47C0-A8BB-6E12A8205D33}" type="slidenum">
              <a:rPr lang="de-DE"/>
              <a:pPr>
                <a:spcAft>
                  <a:spcPts val="600"/>
                </a:spcAft>
                <a:defRPr/>
              </a:pPr>
              <a:t>24</a:t>
            </a:fld>
            <a:endParaRPr lang="de-DE"/>
          </a:p>
        </p:txBody>
      </p:sp>
      <p:sp>
        <p:nvSpPr>
          <p:cNvPr id="164" name="Inhaltsplatzhalter 163">
            <a:extLst>
              <a:ext uri="{FF2B5EF4-FFF2-40B4-BE49-F238E27FC236}">
                <a16:creationId xmlns:a16="http://schemas.microsoft.com/office/drawing/2014/main" id="{651586C7-C73D-4604-8C3D-6AD5F806052C}"/>
              </a:ext>
            </a:extLst>
          </p:cNvPr>
          <p:cNvSpPr>
            <a:spLocks noGrp="1"/>
          </p:cNvSpPr>
          <p:nvPr>
            <p:ph idx="1"/>
          </p:nvPr>
        </p:nvSpPr>
        <p:spPr/>
        <p:txBody>
          <a:bodyPr>
            <a:normAutofit/>
          </a:bodyPr>
          <a:lstStyle/>
          <a:p>
            <a:pPr marL="342900" indent="-342900">
              <a:spcBef>
                <a:spcPts val="0"/>
              </a:spcBef>
              <a:spcAft>
                <a:spcPts val="0"/>
              </a:spcAft>
              <a:buFont typeface="Wingdings"/>
              <a:buChar char="§"/>
            </a:pPr>
            <a:r>
              <a:rPr lang="de-DE" dirty="0">
                <a:ea typeface="+mn-lt"/>
                <a:cs typeface="+mn-lt"/>
              </a:rPr>
              <a:t>Reference </a:t>
            </a:r>
            <a:r>
              <a:rPr lang="de-DE" err="1">
                <a:ea typeface="+mn-lt"/>
                <a:cs typeface="+mn-lt"/>
              </a:rPr>
              <a:t>Number</a:t>
            </a:r>
            <a:endParaRPr lang="en-US" err="1">
              <a:ea typeface="+mn-lt"/>
              <a:cs typeface="+mn-lt"/>
            </a:endParaRPr>
          </a:p>
          <a:p>
            <a:pPr marL="342900" indent="-342900">
              <a:spcBef>
                <a:spcPts val="0"/>
              </a:spcBef>
              <a:spcAft>
                <a:spcPts val="0"/>
              </a:spcAft>
              <a:buFont typeface="Wingdings"/>
              <a:buChar char="§"/>
            </a:pPr>
            <a:endParaRPr lang="de-DE" dirty="0">
              <a:ea typeface="+mn-lt"/>
              <a:cs typeface="+mn-lt"/>
            </a:endParaRPr>
          </a:p>
          <a:p>
            <a:pPr marL="342900" indent="-342900">
              <a:spcBef>
                <a:spcPts val="0"/>
              </a:spcBef>
              <a:spcAft>
                <a:spcPts val="0"/>
              </a:spcAft>
              <a:buFont typeface="Wingdings"/>
              <a:buChar char="§"/>
            </a:pPr>
            <a:r>
              <a:rPr lang="de-DE" dirty="0">
                <a:ea typeface="+mn-lt"/>
                <a:cs typeface="+mn-lt"/>
              </a:rPr>
              <a:t>Date</a:t>
            </a:r>
            <a:endParaRPr lang="en-US" dirty="0">
              <a:ea typeface="+mn-lt"/>
              <a:cs typeface="+mn-lt"/>
            </a:endParaRPr>
          </a:p>
          <a:p>
            <a:pPr marL="342900" indent="-342900">
              <a:spcBef>
                <a:spcPts val="0"/>
              </a:spcBef>
              <a:spcAft>
                <a:spcPts val="0"/>
              </a:spcAft>
              <a:buFont typeface="Wingdings"/>
              <a:buChar char="§"/>
            </a:pPr>
            <a:endParaRPr lang="de-DE" dirty="0">
              <a:ea typeface="+mn-lt"/>
              <a:cs typeface="+mn-lt"/>
            </a:endParaRPr>
          </a:p>
          <a:p>
            <a:pPr marL="342900" indent="-342900">
              <a:spcBef>
                <a:spcPts val="0"/>
              </a:spcBef>
              <a:spcAft>
                <a:spcPts val="0"/>
              </a:spcAft>
              <a:buFont typeface="Wingdings"/>
              <a:buChar char="§"/>
            </a:pPr>
            <a:r>
              <a:rPr lang="de-DE" dirty="0">
                <a:ea typeface="+mn-lt"/>
                <a:cs typeface="+mn-lt"/>
              </a:rPr>
              <a:t>Court</a:t>
            </a:r>
            <a:endParaRPr lang="en-US" dirty="0">
              <a:ea typeface="+mn-lt"/>
              <a:cs typeface="+mn-lt"/>
            </a:endParaRPr>
          </a:p>
          <a:p>
            <a:pPr marL="342900" indent="-342900">
              <a:spcBef>
                <a:spcPts val="0"/>
              </a:spcBef>
              <a:spcAft>
                <a:spcPts val="0"/>
              </a:spcAft>
              <a:buFont typeface="Wingdings"/>
              <a:buChar char="§"/>
            </a:pPr>
            <a:endParaRPr lang="de-DE" dirty="0">
              <a:ea typeface="+mn-lt"/>
              <a:cs typeface="+mn-lt"/>
            </a:endParaRPr>
          </a:p>
          <a:p>
            <a:pPr marL="342900" indent="-342900">
              <a:spcBef>
                <a:spcPts val="0"/>
              </a:spcBef>
              <a:spcAft>
                <a:spcPts val="0"/>
              </a:spcAft>
              <a:buFont typeface="Wingdings"/>
              <a:buChar char="§"/>
            </a:pPr>
            <a:r>
              <a:rPr lang="de-DE" dirty="0">
                <a:ea typeface="+mn-lt"/>
                <a:cs typeface="+mn-lt"/>
              </a:rPr>
              <a:t>Type</a:t>
            </a:r>
            <a:endParaRPr lang="en-US" dirty="0">
              <a:ea typeface="+mn-lt"/>
              <a:cs typeface="+mn-lt"/>
            </a:endParaRPr>
          </a:p>
          <a:p>
            <a:pPr marL="342900" indent="-342900">
              <a:spcBef>
                <a:spcPts val="0"/>
              </a:spcBef>
              <a:spcAft>
                <a:spcPts val="0"/>
              </a:spcAft>
              <a:buFont typeface="Wingdings"/>
              <a:buChar char="§"/>
            </a:pPr>
            <a:endParaRPr lang="de-DE" dirty="0">
              <a:ea typeface="+mn-lt"/>
              <a:cs typeface="+mn-lt"/>
            </a:endParaRPr>
          </a:p>
          <a:p>
            <a:pPr marL="342900" indent="-342900">
              <a:spcBef>
                <a:spcPts val="0"/>
              </a:spcBef>
              <a:spcAft>
                <a:spcPts val="0"/>
              </a:spcAft>
              <a:buFont typeface="Wingdings"/>
              <a:buChar char="§"/>
            </a:pPr>
            <a:r>
              <a:rPr lang="de-DE" dirty="0">
                <a:ea typeface="+mn-lt"/>
                <a:cs typeface="+mn-lt"/>
              </a:rPr>
              <a:t>Applied Laws</a:t>
            </a:r>
            <a:endParaRPr lang="en-US" dirty="0">
              <a:ea typeface="+mn-lt"/>
              <a:cs typeface="+mn-lt"/>
            </a:endParaRPr>
          </a:p>
          <a:p>
            <a:pPr marL="342900" indent="-342900">
              <a:spcBef>
                <a:spcPts val="0"/>
              </a:spcBef>
              <a:spcAft>
                <a:spcPts val="0"/>
              </a:spcAft>
              <a:buFont typeface="Wingdings"/>
              <a:buChar char="§"/>
            </a:pPr>
            <a:endParaRPr lang="de-DE" dirty="0">
              <a:cs typeface="Arial"/>
            </a:endParaRPr>
          </a:p>
          <a:p>
            <a:pPr marL="342900" indent="-342900">
              <a:spcBef>
                <a:spcPts val="0"/>
              </a:spcBef>
              <a:spcAft>
                <a:spcPts val="0"/>
              </a:spcAft>
              <a:buFont typeface="Wingdings"/>
              <a:buChar char="§"/>
            </a:pPr>
            <a:r>
              <a:rPr lang="de-DE" dirty="0">
                <a:cs typeface="Arial"/>
              </a:rPr>
              <a:t>References </a:t>
            </a:r>
            <a:r>
              <a:rPr lang="de-DE" err="1">
                <a:cs typeface="Arial"/>
              </a:rPr>
              <a:t>to</a:t>
            </a:r>
            <a:r>
              <a:rPr lang="de-DE" dirty="0">
                <a:cs typeface="Arial"/>
              </a:rPr>
              <a:t> </a:t>
            </a:r>
            <a:r>
              <a:rPr lang="de-DE" err="1">
                <a:cs typeface="Arial"/>
              </a:rPr>
              <a:t>laws</a:t>
            </a:r>
            <a:r>
              <a:rPr lang="de-DE" dirty="0">
                <a:cs typeface="Arial"/>
              </a:rPr>
              <a:t>/</a:t>
            </a:r>
            <a:r>
              <a:rPr lang="de-DE" err="1">
                <a:cs typeface="Arial"/>
              </a:rPr>
              <a:t>judgments</a:t>
            </a:r>
            <a:endParaRPr lang="de-DE">
              <a:cs typeface="Arial"/>
            </a:endParaRPr>
          </a:p>
          <a:p>
            <a:pPr marL="342900" indent="-342900">
              <a:spcBef>
                <a:spcPts val="0"/>
              </a:spcBef>
              <a:spcAft>
                <a:spcPts val="0"/>
              </a:spcAft>
              <a:buFont typeface="Wingdings"/>
              <a:buChar char="§"/>
            </a:pPr>
            <a:endParaRPr lang="de-DE" dirty="0">
              <a:cs typeface="Arial"/>
            </a:endParaRPr>
          </a:p>
          <a:p>
            <a:pPr marL="342900" indent="-342900">
              <a:spcBef>
                <a:spcPts val="0"/>
              </a:spcBef>
              <a:spcAft>
                <a:spcPts val="0"/>
              </a:spcAft>
              <a:buFont typeface="Wingdings"/>
              <a:buChar char="§"/>
            </a:pPr>
            <a:r>
              <a:rPr lang="de-DE" dirty="0">
                <a:ea typeface="+mn-lt"/>
                <a:cs typeface="+mn-lt"/>
              </a:rPr>
              <a:t>Segments</a:t>
            </a:r>
            <a:endParaRPr lang="de-DE" dirty="0">
              <a:cs typeface="Arial"/>
            </a:endParaRPr>
          </a:p>
          <a:p>
            <a:pPr marL="1270" indent="-1270"/>
            <a:endParaRPr lang="de-DE" dirty="0"/>
          </a:p>
        </p:txBody>
      </p:sp>
      <p:sp>
        <p:nvSpPr>
          <p:cNvPr id="3" name="Geschweifte Klammer rechts 2">
            <a:extLst>
              <a:ext uri="{FF2B5EF4-FFF2-40B4-BE49-F238E27FC236}">
                <a16:creationId xmlns:a16="http://schemas.microsoft.com/office/drawing/2014/main" id="{DF9ED083-35CF-4548-B404-06AB531AFA15}"/>
              </a:ext>
            </a:extLst>
          </p:cNvPr>
          <p:cNvSpPr/>
          <p:nvPr/>
        </p:nvSpPr>
        <p:spPr bwMode="auto">
          <a:xfrm>
            <a:off x="5397028" y="1001279"/>
            <a:ext cx="563142" cy="2491787"/>
          </a:xfrm>
          <a:prstGeom prst="rightBrace">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sp>
        <p:nvSpPr>
          <p:cNvPr id="7" name="Textfeld 6">
            <a:extLst>
              <a:ext uri="{FF2B5EF4-FFF2-40B4-BE49-F238E27FC236}">
                <a16:creationId xmlns:a16="http://schemas.microsoft.com/office/drawing/2014/main" id="{1B545077-22C3-4705-88E5-30AA10A776B3}"/>
              </a:ext>
            </a:extLst>
          </p:cNvPr>
          <p:cNvSpPr txBox="1"/>
          <p:nvPr/>
        </p:nvSpPr>
        <p:spPr>
          <a:xfrm>
            <a:off x="6158307" y="2061950"/>
            <a:ext cx="1005403"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algn="l"/>
            <a:r>
              <a:rPr lang="de-DE">
                <a:latin typeface="Arial"/>
                <a:cs typeface="Arial"/>
              </a:rPr>
              <a:t>Rubrum</a:t>
            </a:r>
            <a:endParaRPr lang="de-DE"/>
          </a:p>
        </p:txBody>
      </p:sp>
    </p:spTree>
    <p:extLst>
      <p:ext uri="{BB962C8B-B14F-4D97-AF65-F5344CB8AC3E}">
        <p14:creationId xmlns:p14="http://schemas.microsoft.com/office/powerpoint/2010/main" val="2793646890"/>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058844-73B7-4B3B-9291-86FD123AB40D}"/>
              </a:ext>
            </a:extLst>
          </p:cNvPr>
          <p:cNvSpPr>
            <a:spLocks noGrp="1"/>
          </p:cNvSpPr>
          <p:nvPr>
            <p:ph type="title"/>
          </p:nvPr>
        </p:nvSpPr>
        <p:spPr/>
        <p:txBody>
          <a:bodyPr/>
          <a:lstStyle/>
          <a:p>
            <a:r>
              <a:rPr lang="de-DE">
                <a:cs typeface="Arial"/>
              </a:rPr>
              <a:t>Applied Laws / Normenkette</a:t>
            </a:r>
          </a:p>
        </p:txBody>
      </p:sp>
      <p:sp>
        <p:nvSpPr>
          <p:cNvPr id="3" name="Inhaltsplatzhalter 2">
            <a:extLst>
              <a:ext uri="{FF2B5EF4-FFF2-40B4-BE49-F238E27FC236}">
                <a16:creationId xmlns:a16="http://schemas.microsoft.com/office/drawing/2014/main" id="{9856EB74-EF75-4199-9C12-0F0321E1A8D5}"/>
              </a:ext>
            </a:extLst>
          </p:cNvPr>
          <p:cNvSpPr>
            <a:spLocks noGrp="1"/>
          </p:cNvSpPr>
          <p:nvPr>
            <p:ph idx="1"/>
          </p:nvPr>
        </p:nvSpPr>
        <p:spPr/>
        <p:txBody>
          <a:bodyPr>
            <a:normAutofit/>
          </a:bodyPr>
          <a:lstStyle/>
          <a:p>
            <a:pPr marL="1270" indent="-1270"/>
            <a:r>
              <a:rPr lang="de-DE">
                <a:cs typeface="Arial Unicode MS"/>
              </a:rPr>
              <a:t>- added afterwards </a:t>
            </a:r>
            <a:endParaRPr lang="de-DE"/>
          </a:p>
          <a:p>
            <a:pPr marL="1270" indent="-1270"/>
            <a:r>
              <a:rPr lang="de-DE">
                <a:cs typeface="Arial Unicode MS"/>
              </a:rPr>
              <a:t>- contains the most decisive laws for the judgment</a:t>
            </a:r>
          </a:p>
          <a:p>
            <a:pPr marL="1270" indent="-1270"/>
            <a:endParaRPr lang="de-DE" dirty="0"/>
          </a:p>
          <a:p>
            <a:pPr marL="1270" indent="-1270"/>
            <a:r>
              <a:rPr lang="de-DE" u="sng">
                <a:cs typeface="Arial Unicode MS"/>
              </a:rPr>
              <a:t>Reference detection</a:t>
            </a:r>
            <a:r>
              <a:rPr lang="de-DE" dirty="0">
                <a:cs typeface="Arial Unicode MS"/>
              </a:rPr>
              <a:t> </a:t>
            </a:r>
          </a:p>
          <a:p>
            <a:pPr marL="1270" indent="-1270"/>
            <a:r>
              <a:rPr lang="de-DE">
                <a:cs typeface="Arial Unicode MS"/>
              </a:rPr>
              <a:t>- Reference detection trained on positional information</a:t>
            </a:r>
            <a:endParaRPr lang="de-DE"/>
          </a:p>
          <a:p>
            <a:pPr marL="1270" indent="-1270"/>
            <a:endParaRPr lang="de-DE" dirty="0">
              <a:cs typeface="Arial Unicode MS"/>
            </a:endParaRPr>
          </a:p>
          <a:p>
            <a:pPr marL="1270" indent="-1270"/>
            <a:r>
              <a:rPr lang="de-DE" u="sng">
                <a:ea typeface="+mn-lt"/>
                <a:cs typeface="+mn-lt"/>
              </a:rPr>
              <a:t>Other trained model</a:t>
            </a:r>
          </a:p>
          <a:p>
            <a:pPr marL="1270" indent="-1270"/>
            <a:r>
              <a:rPr lang="de-DE">
                <a:ea typeface="+mn-lt"/>
                <a:cs typeface="+mn-lt"/>
              </a:rPr>
              <a:t>- works well</a:t>
            </a:r>
            <a:endParaRPr lang="de-DE" dirty="0">
              <a:ea typeface="+mn-lt"/>
              <a:cs typeface="+mn-lt"/>
            </a:endParaRPr>
          </a:p>
          <a:p>
            <a:pPr marL="1270" indent="-1270"/>
            <a:r>
              <a:rPr lang="de-DE">
                <a:ea typeface="+mn-lt"/>
                <a:cs typeface="+mn-lt"/>
              </a:rPr>
              <a:t>- improve with domain knowledge</a:t>
            </a:r>
            <a:endParaRPr lang="de-DE" dirty="0">
              <a:ea typeface="+mn-lt"/>
              <a:cs typeface="+mn-lt"/>
            </a:endParaRPr>
          </a:p>
          <a:p>
            <a:pPr marL="1270" indent="-1270"/>
            <a:endParaRPr lang="de-DE" dirty="0">
              <a:ea typeface="+mn-lt"/>
              <a:cs typeface="+mn-lt"/>
            </a:endParaRPr>
          </a:p>
          <a:p>
            <a:pPr marL="1270" indent="-1270"/>
            <a:r>
              <a:rPr lang="de-DE" u="sng">
                <a:ea typeface="+mn-lt"/>
                <a:cs typeface="+mn-lt"/>
              </a:rPr>
              <a:t>Rule-based</a:t>
            </a:r>
            <a:endParaRPr lang="de-DE" u="sng"/>
          </a:p>
          <a:p>
            <a:pPr marL="1270" indent="-1270"/>
            <a:r>
              <a:rPr lang="de-DE">
                <a:ea typeface="+mn-lt"/>
                <a:cs typeface="+mn-lt"/>
              </a:rPr>
              <a:t>- ratio of the number of numeric tokens in a line </a:t>
            </a:r>
            <a:endParaRPr lang="de-DE">
              <a:ea typeface="+mn-lt"/>
            </a:endParaRPr>
          </a:p>
          <a:p>
            <a:pPr marL="1270" indent="-1270"/>
            <a:r>
              <a:rPr lang="de-DE">
                <a:ea typeface="+mn-lt"/>
                <a:cs typeface="+mn-lt"/>
              </a:rPr>
              <a:t>  to the number of abbreviation of laws and </a:t>
            </a:r>
            <a:endParaRPr lang="de-DE">
              <a:ea typeface="+mn-lt"/>
            </a:endParaRPr>
          </a:p>
          <a:p>
            <a:pPr marL="1270" indent="-1270"/>
            <a:r>
              <a:rPr lang="de-DE">
                <a:ea typeface="+mn-lt"/>
                <a:cs typeface="+mn-lt"/>
              </a:rPr>
              <a:t>  associated abbreviation(like ’Art‘ or ’Abs‘) </a:t>
            </a:r>
            <a:endParaRPr lang="de-DE">
              <a:ea typeface="+mn-lt"/>
            </a:endParaRPr>
          </a:p>
          <a:p>
            <a:pPr marL="1270" indent="-1270"/>
            <a:r>
              <a:rPr lang="de-DE">
                <a:ea typeface="+mn-lt"/>
                <a:cs typeface="+mn-lt"/>
              </a:rPr>
              <a:t>- weights the line depending on the position in the rubrum</a:t>
            </a:r>
            <a:endParaRPr lang="de-DE"/>
          </a:p>
          <a:p>
            <a:pPr marL="1270" indent="-1270"/>
            <a:endParaRPr lang="de-DE" dirty="0"/>
          </a:p>
          <a:p>
            <a:pPr marL="1270" indent="-1270"/>
            <a:endParaRPr lang="de-DE" dirty="0"/>
          </a:p>
          <a:p>
            <a:pPr marL="1270" indent="-1270"/>
            <a:endParaRPr lang="de-DE" dirty="0"/>
          </a:p>
        </p:txBody>
      </p:sp>
      <p:sp>
        <p:nvSpPr>
          <p:cNvPr id="4" name="Datumsplatzhalter 3">
            <a:extLst>
              <a:ext uri="{FF2B5EF4-FFF2-40B4-BE49-F238E27FC236}">
                <a16:creationId xmlns:a16="http://schemas.microsoft.com/office/drawing/2014/main" id="{75B2AFE0-7C0F-4615-B2FD-27F090025694}"/>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B0E8DEB8-58B6-4466-A12C-5B7169E1029A}"/>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27BBEEEE-5C65-41AF-9285-135408F413FB}"/>
              </a:ext>
            </a:extLst>
          </p:cNvPr>
          <p:cNvSpPr>
            <a:spLocks noGrp="1"/>
          </p:cNvSpPr>
          <p:nvPr>
            <p:ph type="sldNum" sz="quarter" idx="12"/>
          </p:nvPr>
        </p:nvSpPr>
        <p:spPr/>
        <p:txBody>
          <a:bodyPr/>
          <a:lstStyle/>
          <a:p>
            <a:pPr>
              <a:defRPr/>
            </a:pPr>
            <a:fld id="{05BC9FAB-BDC1-47C0-A8BB-6E12A8205D33}" type="slidenum">
              <a:rPr lang="de-DE"/>
              <a:pPr>
                <a:defRPr/>
              </a:pPr>
              <a:t>25</a:t>
            </a:fld>
            <a:endParaRPr lang="de-DE" dirty="0"/>
          </a:p>
        </p:txBody>
      </p:sp>
      <p:sp>
        <p:nvSpPr>
          <p:cNvPr id="7" name="Textfeld 6">
            <a:extLst>
              <a:ext uri="{FF2B5EF4-FFF2-40B4-BE49-F238E27FC236}">
                <a16:creationId xmlns:a16="http://schemas.microsoft.com/office/drawing/2014/main" id="{7DE025DF-C89B-485E-BB73-93BC3A005EC3}"/>
              </a:ext>
            </a:extLst>
          </p:cNvPr>
          <p:cNvSpPr txBox="1"/>
          <p:nvPr/>
        </p:nvSpPr>
        <p:spPr>
          <a:xfrm>
            <a:off x="5374769" y="3200400"/>
            <a:ext cx="6643165"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solidFill>
                  <a:schemeClr val="accent1">
                    <a:lumMod val="75000"/>
                  </a:schemeClr>
                </a:solidFill>
                <a:latin typeface="Consolas"/>
                <a:cs typeface="Arial"/>
              </a:rPr>
              <a:t>GG</a:t>
            </a:r>
            <a:r>
              <a:rPr lang="de-DE">
                <a:solidFill>
                  <a:schemeClr val="accent1">
                    <a:lumMod val="75000"/>
                  </a:schemeClr>
                </a:solidFill>
                <a:latin typeface="Consolas"/>
              </a:rPr>
              <a:t> Art. 9 Abs. 3 S. 1,GG Art. und S. 2,EMRK Art. 11</a:t>
            </a:r>
            <a:endParaRPr lang="de-DE">
              <a:solidFill>
                <a:schemeClr val="accent1">
                  <a:lumMod val="75000"/>
                </a:schemeClr>
              </a:solidFill>
            </a:endParaRPr>
          </a:p>
        </p:txBody>
      </p:sp>
      <p:sp>
        <p:nvSpPr>
          <p:cNvPr id="8" name="Textfeld 7">
            <a:extLst>
              <a:ext uri="{FF2B5EF4-FFF2-40B4-BE49-F238E27FC236}">
                <a16:creationId xmlns:a16="http://schemas.microsoft.com/office/drawing/2014/main" id="{0BC590C1-66C3-4955-89E2-2A76DCE15394}"/>
              </a:ext>
            </a:extLst>
          </p:cNvPr>
          <p:cNvSpPr txBox="1"/>
          <p:nvPr/>
        </p:nvSpPr>
        <p:spPr>
          <a:xfrm>
            <a:off x="5347771" y="4022766"/>
            <a:ext cx="6643108" cy="1200329"/>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DE" sz="1200">
                <a:solidFill>
                  <a:schemeClr val="accent1">
                    <a:lumMod val="75000"/>
                  </a:schemeClr>
                </a:solidFill>
                <a:latin typeface="Consolas"/>
                <a:ea typeface="+mn-lt"/>
                <a:cs typeface="+mn-lt"/>
              </a:rPr>
              <a:t>Tarifvertrag zur Anpassung des Tarifrechts Manteltarifliche Vorschriften(BAT-O) vom 10. Dezember 1990 §1; Bundes-Angestelltentarifvertrag vom23. Februar 1961 §46; Tarifvertrag über die Versorgung der Arbeitnehmer desBundes und der Länder sowie von Arbeitnehmern kommunaler Verwaltungenund Betriebe (Versorgungs-TV) vom 4. November 1966 §5 Abs. 1 Buchst. b;</a:t>
            </a:r>
            <a:endParaRPr lang="de-DE" sz="1200">
              <a:solidFill>
                <a:schemeClr val="accent1">
                  <a:lumMod val="75000"/>
                </a:schemeClr>
              </a:solidFill>
              <a:latin typeface="Consolas"/>
              <a:cs typeface="Arial"/>
            </a:endParaRPr>
          </a:p>
        </p:txBody>
      </p:sp>
    </p:spTree>
    <p:extLst>
      <p:ext uri="{BB962C8B-B14F-4D97-AF65-F5344CB8AC3E}">
        <p14:creationId xmlns:p14="http://schemas.microsoft.com/office/powerpoint/2010/main" val="3667238738"/>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Rechteck 167">
            <a:extLst>
              <a:ext uri="{FF2B5EF4-FFF2-40B4-BE49-F238E27FC236}">
                <a16:creationId xmlns:a16="http://schemas.microsoft.com/office/drawing/2014/main" id="{D45E84AC-CB95-420E-BA1F-FCB7B8B4C59A}"/>
              </a:ext>
            </a:extLst>
          </p:cNvPr>
          <p:cNvSpPr/>
          <p:nvPr/>
        </p:nvSpPr>
        <p:spPr bwMode="auto">
          <a:xfrm>
            <a:off x="0" y="3684129"/>
            <a:ext cx="12192000" cy="504056"/>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2" name="Titel 1">
            <a:extLst>
              <a:ext uri="{FF2B5EF4-FFF2-40B4-BE49-F238E27FC236}">
                <a16:creationId xmlns:a16="http://schemas.microsoft.com/office/drawing/2014/main" id="{52F6BB3E-D030-43D8-9F78-876478348C88}"/>
              </a:ext>
            </a:extLst>
          </p:cNvPr>
          <p:cNvSpPr>
            <a:spLocks noGrp="1"/>
          </p:cNvSpPr>
          <p:nvPr>
            <p:ph type="title"/>
          </p:nvPr>
        </p:nvSpPr>
        <p:spPr>
          <a:xfrm>
            <a:off x="334437" y="44452"/>
            <a:ext cx="10586099" cy="720725"/>
          </a:xfrm>
        </p:spPr>
        <p:txBody>
          <a:bodyPr wrap="square" anchor="b">
            <a:normAutofit/>
          </a:bodyPr>
          <a:lstStyle/>
          <a:p>
            <a:r>
              <a:rPr lang="de-DE"/>
              <a:t>What metadata should be extracted?</a:t>
            </a:r>
          </a:p>
        </p:txBody>
      </p:sp>
      <p:sp>
        <p:nvSpPr>
          <p:cNvPr id="4" name="Datumsplatzhalter 3">
            <a:extLst>
              <a:ext uri="{FF2B5EF4-FFF2-40B4-BE49-F238E27FC236}">
                <a16:creationId xmlns:a16="http://schemas.microsoft.com/office/drawing/2014/main" id="{7F8F2A13-DCC2-4046-B78A-8AB0A940EEEA}"/>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de-DE"/>
              <a:t>© sebis</a:t>
            </a:r>
          </a:p>
        </p:txBody>
      </p:sp>
      <p:sp>
        <p:nvSpPr>
          <p:cNvPr id="5" name="Fußzeilenplatzhalter 4">
            <a:extLst>
              <a:ext uri="{FF2B5EF4-FFF2-40B4-BE49-F238E27FC236}">
                <a16:creationId xmlns:a16="http://schemas.microsoft.com/office/drawing/2014/main" id="{13EE8637-567F-4F03-B26A-597933A46A76}"/>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defRPr/>
            </a:pPr>
            <a:r>
              <a:rPr lang="en-US"/>
              <a:t>200427 Knapp BA Final</a:t>
            </a:r>
            <a:endParaRPr lang="de-DE"/>
          </a:p>
        </p:txBody>
      </p:sp>
      <p:sp>
        <p:nvSpPr>
          <p:cNvPr id="6" name="Foliennummernplatzhalter 5">
            <a:extLst>
              <a:ext uri="{FF2B5EF4-FFF2-40B4-BE49-F238E27FC236}">
                <a16:creationId xmlns:a16="http://schemas.microsoft.com/office/drawing/2014/main" id="{BE9EE0EA-D9E1-4906-B97F-4124B9DD456B}"/>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05BC9FAB-BDC1-47C0-A8BB-6E12A8205D33}" type="slidenum">
              <a:rPr lang="de-DE"/>
              <a:pPr>
                <a:spcAft>
                  <a:spcPts val="600"/>
                </a:spcAft>
                <a:defRPr/>
              </a:pPr>
              <a:t>26</a:t>
            </a:fld>
            <a:endParaRPr lang="de-DE"/>
          </a:p>
        </p:txBody>
      </p:sp>
      <p:sp>
        <p:nvSpPr>
          <p:cNvPr id="164" name="Inhaltsplatzhalter 163">
            <a:extLst>
              <a:ext uri="{FF2B5EF4-FFF2-40B4-BE49-F238E27FC236}">
                <a16:creationId xmlns:a16="http://schemas.microsoft.com/office/drawing/2014/main" id="{651586C7-C73D-4604-8C3D-6AD5F806052C}"/>
              </a:ext>
            </a:extLst>
          </p:cNvPr>
          <p:cNvSpPr>
            <a:spLocks noGrp="1"/>
          </p:cNvSpPr>
          <p:nvPr>
            <p:ph idx="1"/>
          </p:nvPr>
        </p:nvSpPr>
        <p:spPr/>
        <p:txBody>
          <a:bodyPr>
            <a:normAutofit/>
          </a:bodyPr>
          <a:lstStyle/>
          <a:p>
            <a:pPr marL="285750" indent="-285750">
              <a:spcBef>
                <a:spcPts val="0"/>
              </a:spcBef>
              <a:spcAft>
                <a:spcPts val="0"/>
              </a:spcAft>
              <a:buFont typeface="Arial"/>
              <a:buChar char="•"/>
            </a:pPr>
            <a:r>
              <a:rPr lang="de-DE" dirty="0">
                <a:ea typeface="+mn-lt"/>
                <a:cs typeface="+mn-lt"/>
              </a:rPr>
              <a:t>Reference </a:t>
            </a:r>
            <a:r>
              <a:rPr lang="de-DE" dirty="0" err="1">
                <a:ea typeface="+mn-lt"/>
                <a:cs typeface="+mn-lt"/>
              </a:rPr>
              <a:t>Number</a:t>
            </a:r>
            <a:endParaRPr lang="en-US">
              <a:ea typeface="+mn-lt"/>
              <a:cs typeface="+mn-lt"/>
            </a:endParaRPr>
          </a:p>
          <a:p>
            <a:pPr marL="285750" indent="-285750">
              <a:spcBef>
                <a:spcPts val="0"/>
              </a:spcBef>
              <a:spcAft>
                <a:spcPts val="0"/>
              </a:spcAft>
              <a:buFont typeface="Arial"/>
              <a:buChar char="•"/>
            </a:pPr>
            <a:endParaRPr lang="de-DE" dirty="0">
              <a:ea typeface="+mn-lt"/>
              <a:cs typeface="+mn-lt"/>
            </a:endParaRPr>
          </a:p>
          <a:p>
            <a:pPr marL="285750" indent="-285750">
              <a:spcBef>
                <a:spcPts val="0"/>
              </a:spcBef>
              <a:spcAft>
                <a:spcPts val="0"/>
              </a:spcAft>
              <a:buFont typeface="Arial"/>
              <a:buChar char="•"/>
            </a:pPr>
            <a:r>
              <a:rPr lang="de-DE" dirty="0">
                <a:ea typeface="+mn-lt"/>
                <a:cs typeface="+mn-lt"/>
              </a:rPr>
              <a:t>Date</a:t>
            </a:r>
            <a:endParaRPr lang="en-US">
              <a:ea typeface="+mn-lt"/>
              <a:cs typeface="+mn-lt"/>
            </a:endParaRPr>
          </a:p>
          <a:p>
            <a:pPr marL="285750" indent="-285750">
              <a:spcBef>
                <a:spcPts val="0"/>
              </a:spcBef>
              <a:spcAft>
                <a:spcPts val="0"/>
              </a:spcAft>
              <a:buFont typeface="Arial"/>
              <a:buChar char="•"/>
            </a:pPr>
            <a:endParaRPr lang="de-DE" dirty="0">
              <a:ea typeface="+mn-lt"/>
              <a:cs typeface="+mn-lt"/>
            </a:endParaRPr>
          </a:p>
          <a:p>
            <a:pPr marL="285750" indent="-285750">
              <a:spcBef>
                <a:spcPts val="0"/>
              </a:spcBef>
              <a:spcAft>
                <a:spcPts val="0"/>
              </a:spcAft>
              <a:buFont typeface="Arial"/>
              <a:buChar char="•"/>
            </a:pPr>
            <a:r>
              <a:rPr lang="de-DE" dirty="0">
                <a:ea typeface="+mn-lt"/>
                <a:cs typeface="+mn-lt"/>
              </a:rPr>
              <a:t>Court</a:t>
            </a:r>
            <a:endParaRPr lang="en-US">
              <a:ea typeface="+mn-lt"/>
              <a:cs typeface="+mn-lt"/>
            </a:endParaRPr>
          </a:p>
          <a:p>
            <a:pPr marL="285750" indent="-285750">
              <a:spcBef>
                <a:spcPts val="0"/>
              </a:spcBef>
              <a:spcAft>
                <a:spcPts val="0"/>
              </a:spcAft>
              <a:buFont typeface="Arial"/>
              <a:buChar char="•"/>
            </a:pPr>
            <a:endParaRPr lang="de-DE" dirty="0">
              <a:ea typeface="+mn-lt"/>
              <a:cs typeface="+mn-lt"/>
            </a:endParaRPr>
          </a:p>
          <a:p>
            <a:pPr marL="285750" indent="-285750">
              <a:spcBef>
                <a:spcPts val="0"/>
              </a:spcBef>
              <a:spcAft>
                <a:spcPts val="0"/>
              </a:spcAft>
              <a:buFont typeface="Arial"/>
              <a:buChar char="•"/>
            </a:pPr>
            <a:r>
              <a:rPr lang="de-DE" dirty="0">
                <a:ea typeface="+mn-lt"/>
                <a:cs typeface="+mn-lt"/>
              </a:rPr>
              <a:t>Type</a:t>
            </a:r>
            <a:endParaRPr lang="en-US">
              <a:ea typeface="+mn-lt"/>
              <a:cs typeface="+mn-lt"/>
            </a:endParaRPr>
          </a:p>
          <a:p>
            <a:pPr marL="285750" indent="-285750">
              <a:spcBef>
                <a:spcPts val="0"/>
              </a:spcBef>
              <a:spcAft>
                <a:spcPts val="0"/>
              </a:spcAft>
              <a:buFont typeface="Arial"/>
              <a:buChar char="•"/>
            </a:pPr>
            <a:endParaRPr lang="de-DE" dirty="0">
              <a:ea typeface="+mn-lt"/>
              <a:cs typeface="+mn-lt"/>
            </a:endParaRPr>
          </a:p>
          <a:p>
            <a:pPr marL="285750" indent="-285750">
              <a:spcBef>
                <a:spcPts val="0"/>
              </a:spcBef>
              <a:spcAft>
                <a:spcPts val="0"/>
              </a:spcAft>
              <a:buFont typeface="Arial"/>
              <a:buChar char="•"/>
            </a:pPr>
            <a:r>
              <a:rPr lang="de-DE" dirty="0">
                <a:ea typeface="+mn-lt"/>
                <a:cs typeface="+mn-lt"/>
              </a:rPr>
              <a:t>Applied Laws</a:t>
            </a:r>
            <a:endParaRPr lang="en-US">
              <a:ea typeface="+mn-lt"/>
              <a:cs typeface="+mn-lt"/>
            </a:endParaRPr>
          </a:p>
          <a:p>
            <a:pPr marL="285750" indent="-285750">
              <a:spcBef>
                <a:spcPts val="0"/>
              </a:spcBef>
              <a:spcAft>
                <a:spcPts val="0"/>
              </a:spcAft>
              <a:buFont typeface="Arial"/>
              <a:buChar char="•"/>
            </a:pPr>
            <a:endParaRPr lang="de-DE" dirty="0">
              <a:cs typeface="Arial"/>
            </a:endParaRPr>
          </a:p>
          <a:p>
            <a:pPr marL="285750" indent="-285750">
              <a:spcBef>
                <a:spcPts val="0"/>
              </a:spcBef>
              <a:spcAft>
                <a:spcPts val="0"/>
              </a:spcAft>
              <a:buFont typeface="Arial"/>
              <a:buChar char="•"/>
            </a:pPr>
            <a:r>
              <a:rPr lang="de-DE" dirty="0">
                <a:cs typeface="Arial"/>
              </a:rPr>
              <a:t>References </a:t>
            </a:r>
            <a:r>
              <a:rPr lang="de-DE" dirty="0" err="1">
                <a:cs typeface="Arial"/>
              </a:rPr>
              <a:t>to</a:t>
            </a:r>
            <a:r>
              <a:rPr lang="de-DE" dirty="0">
                <a:cs typeface="Arial"/>
              </a:rPr>
              <a:t> </a:t>
            </a:r>
            <a:r>
              <a:rPr lang="de-DE" dirty="0" err="1">
                <a:cs typeface="Arial"/>
              </a:rPr>
              <a:t>laws</a:t>
            </a:r>
            <a:r>
              <a:rPr lang="de-DE" dirty="0">
                <a:cs typeface="Arial"/>
              </a:rPr>
              <a:t>/</a:t>
            </a:r>
            <a:r>
              <a:rPr lang="de-DE" dirty="0" err="1">
                <a:cs typeface="Arial"/>
              </a:rPr>
              <a:t>judgments</a:t>
            </a:r>
            <a:endParaRPr lang="de-DE" dirty="0">
              <a:cs typeface="Arial"/>
            </a:endParaRPr>
          </a:p>
          <a:p>
            <a:pPr marL="285750" indent="-285750">
              <a:spcBef>
                <a:spcPts val="0"/>
              </a:spcBef>
              <a:spcAft>
                <a:spcPts val="0"/>
              </a:spcAft>
              <a:buFont typeface="Arial"/>
              <a:buChar char="•"/>
            </a:pPr>
            <a:endParaRPr lang="de-DE" dirty="0">
              <a:cs typeface="Arial"/>
            </a:endParaRPr>
          </a:p>
          <a:p>
            <a:pPr marL="285750" indent="-285750">
              <a:spcBef>
                <a:spcPts val="0"/>
              </a:spcBef>
              <a:spcAft>
                <a:spcPts val="0"/>
              </a:spcAft>
              <a:buFont typeface="Arial"/>
              <a:buChar char="•"/>
            </a:pPr>
            <a:r>
              <a:rPr lang="de-DE" dirty="0">
                <a:ea typeface="+mn-lt"/>
                <a:cs typeface="+mn-lt"/>
              </a:rPr>
              <a:t>Segments</a:t>
            </a:r>
            <a:endParaRPr lang="de-DE" dirty="0">
              <a:cs typeface="Arial"/>
            </a:endParaRPr>
          </a:p>
          <a:p>
            <a:pPr marL="1270" indent="-1270"/>
            <a:endParaRPr lang="de-DE" dirty="0"/>
          </a:p>
        </p:txBody>
      </p:sp>
      <p:sp>
        <p:nvSpPr>
          <p:cNvPr id="3" name="Geschweifte Klammer rechts 2">
            <a:extLst>
              <a:ext uri="{FF2B5EF4-FFF2-40B4-BE49-F238E27FC236}">
                <a16:creationId xmlns:a16="http://schemas.microsoft.com/office/drawing/2014/main" id="{DF9ED083-35CF-4548-B404-06AB531AFA15}"/>
              </a:ext>
            </a:extLst>
          </p:cNvPr>
          <p:cNvSpPr/>
          <p:nvPr/>
        </p:nvSpPr>
        <p:spPr bwMode="auto">
          <a:xfrm>
            <a:off x="5397028" y="1001279"/>
            <a:ext cx="563142" cy="2491787"/>
          </a:xfrm>
          <a:prstGeom prst="rightBrace">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sp>
        <p:nvSpPr>
          <p:cNvPr id="7" name="Textfeld 6">
            <a:extLst>
              <a:ext uri="{FF2B5EF4-FFF2-40B4-BE49-F238E27FC236}">
                <a16:creationId xmlns:a16="http://schemas.microsoft.com/office/drawing/2014/main" id="{1B545077-22C3-4705-88E5-30AA10A776B3}"/>
              </a:ext>
            </a:extLst>
          </p:cNvPr>
          <p:cNvSpPr txBox="1"/>
          <p:nvPr/>
        </p:nvSpPr>
        <p:spPr>
          <a:xfrm>
            <a:off x="6158307" y="2061950"/>
            <a:ext cx="1005403"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algn="l"/>
            <a:r>
              <a:rPr lang="de-DE">
                <a:latin typeface="Arial"/>
                <a:cs typeface="Arial"/>
              </a:rPr>
              <a:t>Rubrum</a:t>
            </a:r>
            <a:endParaRPr lang="de-DE"/>
          </a:p>
        </p:txBody>
      </p:sp>
    </p:spTree>
    <p:extLst>
      <p:ext uri="{BB962C8B-B14F-4D97-AF65-F5344CB8AC3E}">
        <p14:creationId xmlns:p14="http://schemas.microsoft.com/office/powerpoint/2010/main" val="2542505089"/>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73ABAA-B8B2-4A64-8501-692C18DFAB6A}"/>
              </a:ext>
            </a:extLst>
          </p:cNvPr>
          <p:cNvSpPr>
            <a:spLocks noGrp="1"/>
          </p:cNvSpPr>
          <p:nvPr>
            <p:ph type="title"/>
          </p:nvPr>
        </p:nvSpPr>
        <p:spPr/>
        <p:txBody>
          <a:bodyPr/>
          <a:lstStyle/>
          <a:p>
            <a:r>
              <a:rPr lang="de-DE">
                <a:ea typeface="+mj-lt"/>
                <a:cs typeface="+mj-lt"/>
              </a:rPr>
              <a:t>Named Entity Recognition: References </a:t>
            </a:r>
            <a:endParaRPr lang="de-DE" dirty="0">
              <a:ea typeface="+mj-lt"/>
              <a:cs typeface="+mj-lt"/>
            </a:endParaRPr>
          </a:p>
        </p:txBody>
      </p:sp>
      <p:sp>
        <p:nvSpPr>
          <p:cNvPr id="4" name="Datumsplatzhalter 3">
            <a:extLst>
              <a:ext uri="{FF2B5EF4-FFF2-40B4-BE49-F238E27FC236}">
                <a16:creationId xmlns:a16="http://schemas.microsoft.com/office/drawing/2014/main" id="{0B3E467F-3443-457A-88F6-D5A6492C78AF}"/>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6B7F016B-4D81-491C-B97B-370B405B748D}"/>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CEA2183F-8ECF-4573-8659-4350608D1E95}"/>
              </a:ext>
            </a:extLst>
          </p:cNvPr>
          <p:cNvSpPr>
            <a:spLocks noGrp="1"/>
          </p:cNvSpPr>
          <p:nvPr>
            <p:ph type="sldNum" sz="quarter" idx="12"/>
          </p:nvPr>
        </p:nvSpPr>
        <p:spPr/>
        <p:txBody>
          <a:bodyPr/>
          <a:lstStyle/>
          <a:p>
            <a:pPr>
              <a:defRPr/>
            </a:pPr>
            <a:fld id="{05BC9FAB-BDC1-47C0-A8BB-6E12A8205D33}" type="slidenum">
              <a:rPr lang="de-DE"/>
              <a:pPr>
                <a:defRPr/>
              </a:pPr>
              <a:t>27</a:t>
            </a:fld>
            <a:endParaRPr lang="de-DE" dirty="0"/>
          </a:p>
        </p:txBody>
      </p:sp>
      <p:graphicFrame>
        <p:nvGraphicFramePr>
          <p:cNvPr id="14" name="Tabelle 14">
            <a:extLst>
              <a:ext uri="{FF2B5EF4-FFF2-40B4-BE49-F238E27FC236}">
                <a16:creationId xmlns:a16="http://schemas.microsoft.com/office/drawing/2014/main" id="{07ACEEAB-67B0-4470-8A75-69B724029728}"/>
              </a:ext>
            </a:extLst>
          </p:cNvPr>
          <p:cNvGraphicFramePr>
            <a:graphicFrameLocks noGrp="1"/>
          </p:cNvGraphicFramePr>
          <p:nvPr>
            <p:ph idx="1"/>
            <p:extLst>
              <p:ext uri="{D42A27DB-BD31-4B8C-83A1-F6EECF244321}">
                <p14:modId xmlns:p14="http://schemas.microsoft.com/office/powerpoint/2010/main" val="2472859155"/>
              </p:ext>
            </p:extLst>
          </p:nvPr>
        </p:nvGraphicFramePr>
        <p:xfrm>
          <a:off x="377084" y="3784010"/>
          <a:ext cx="11522068" cy="1478280"/>
        </p:xfrm>
        <a:graphic>
          <a:graphicData uri="http://schemas.openxmlformats.org/drawingml/2006/table">
            <a:tbl>
              <a:tblPr firstRow="1" firstCol="1" bandRow="1">
                <a:tableStyleId>{7DF18680-E054-41AD-8BC1-D1AEF772440D}</a:tableStyleId>
              </a:tblPr>
              <a:tblGrid>
                <a:gridCol w="1687870">
                  <a:extLst>
                    <a:ext uri="{9D8B030D-6E8A-4147-A177-3AD203B41FA5}">
                      <a16:colId xmlns:a16="http://schemas.microsoft.com/office/drawing/2014/main" val="3226651717"/>
                    </a:ext>
                  </a:extLst>
                </a:gridCol>
                <a:gridCol w="4073164">
                  <a:extLst>
                    <a:ext uri="{9D8B030D-6E8A-4147-A177-3AD203B41FA5}">
                      <a16:colId xmlns:a16="http://schemas.microsoft.com/office/drawing/2014/main" val="2611104221"/>
                    </a:ext>
                  </a:extLst>
                </a:gridCol>
                <a:gridCol w="2880517">
                  <a:extLst>
                    <a:ext uri="{9D8B030D-6E8A-4147-A177-3AD203B41FA5}">
                      <a16:colId xmlns:a16="http://schemas.microsoft.com/office/drawing/2014/main" val="2931041950"/>
                    </a:ext>
                  </a:extLst>
                </a:gridCol>
                <a:gridCol w="2880517">
                  <a:extLst>
                    <a:ext uri="{9D8B030D-6E8A-4147-A177-3AD203B41FA5}">
                      <a16:colId xmlns:a16="http://schemas.microsoft.com/office/drawing/2014/main" val="2034461583"/>
                    </a:ext>
                  </a:extLst>
                </a:gridCol>
              </a:tblGrid>
              <a:tr h="370840">
                <a:tc>
                  <a:txBody>
                    <a:bodyPr/>
                    <a:lstStyle/>
                    <a:p>
                      <a:endParaRPr lang="de-DE"/>
                    </a:p>
                  </a:txBody>
                  <a:tcPr/>
                </a:tc>
                <a:tc>
                  <a:txBody>
                    <a:bodyPr/>
                    <a:lstStyle/>
                    <a:p>
                      <a:r>
                        <a:rPr lang="de-DE" b="0" dirty="0"/>
                        <a:t>Reference </a:t>
                      </a:r>
                      <a:r>
                        <a:rPr lang="de-DE" b="0" dirty="0" err="1"/>
                        <a:t>to</a:t>
                      </a:r>
                      <a:r>
                        <a:rPr lang="de-DE" b="0" dirty="0"/>
                        <a:t> </a:t>
                      </a:r>
                      <a:r>
                        <a:rPr lang="de-DE" b="0" dirty="0" err="1"/>
                        <a:t>law</a:t>
                      </a:r>
                      <a:endParaRPr lang="de-DE" dirty="0" err="1"/>
                    </a:p>
                  </a:txBody>
                  <a:tcPr/>
                </a:tc>
                <a:tc>
                  <a:txBody>
                    <a:bodyPr/>
                    <a:lstStyle/>
                    <a:p>
                      <a:r>
                        <a:rPr lang="de-DE" b="0" dirty="0"/>
                        <a:t>Reference </a:t>
                      </a:r>
                      <a:r>
                        <a:rPr lang="de-DE" b="0" dirty="0" err="1"/>
                        <a:t>to</a:t>
                      </a:r>
                      <a:r>
                        <a:rPr lang="de-DE" b="0" dirty="0"/>
                        <a:t> </a:t>
                      </a:r>
                      <a:r>
                        <a:rPr lang="de-DE" b="0" dirty="0" err="1"/>
                        <a:t>judgment</a:t>
                      </a:r>
                    </a:p>
                  </a:txBody>
                  <a:tcPr/>
                </a:tc>
                <a:tc>
                  <a:txBody>
                    <a:bodyPr/>
                    <a:lstStyle/>
                    <a:p>
                      <a:r>
                        <a:rPr lang="de-DE" b="0" dirty="0"/>
                        <a:t>Total</a:t>
                      </a:r>
                    </a:p>
                  </a:txBody>
                  <a:tcPr/>
                </a:tc>
                <a:extLst>
                  <a:ext uri="{0D108BD9-81ED-4DB2-BD59-A6C34878D82A}">
                    <a16:rowId xmlns:a16="http://schemas.microsoft.com/office/drawing/2014/main" val="2064542097"/>
                  </a:ext>
                </a:extLst>
              </a:tr>
              <a:tr h="370840">
                <a:tc>
                  <a:txBody>
                    <a:bodyPr/>
                    <a:lstStyle/>
                    <a:p>
                      <a:r>
                        <a:rPr lang="de-DE" b="0" dirty="0"/>
                        <a:t>Precision</a:t>
                      </a:r>
                    </a:p>
                  </a:txBody>
                  <a:tcPr/>
                </a:tc>
                <a:tc>
                  <a:txBody>
                    <a:bodyPr/>
                    <a:lstStyle/>
                    <a:p>
                      <a:pPr lvl="0">
                        <a:buNone/>
                      </a:pPr>
                      <a:r>
                        <a:rPr lang="de-DE" sz="1800" b="0" i="0" u="none" strike="noStrike" noProof="0">
                          <a:latin typeface="Arial"/>
                        </a:rPr>
                        <a:t>94.8</a:t>
                      </a:r>
                      <a:endParaRPr lang="de-DE"/>
                    </a:p>
                  </a:txBody>
                  <a:tcPr/>
                </a:tc>
                <a:tc>
                  <a:txBody>
                    <a:bodyPr/>
                    <a:lstStyle/>
                    <a:p>
                      <a:pPr lvl="0">
                        <a:buNone/>
                      </a:pPr>
                      <a:r>
                        <a:rPr lang="de-DE" sz="1800" b="0" i="0" u="none" strike="noStrike" noProof="0">
                          <a:latin typeface="Arial"/>
                        </a:rPr>
                        <a:t>92.8</a:t>
                      </a:r>
                      <a:endParaRPr lang="de-DE"/>
                    </a:p>
                  </a:txBody>
                  <a:tcPr/>
                </a:tc>
                <a:tc>
                  <a:txBody>
                    <a:bodyPr/>
                    <a:lstStyle/>
                    <a:p>
                      <a:pPr lvl="0">
                        <a:buNone/>
                      </a:pPr>
                      <a:r>
                        <a:rPr lang="de-DE" sz="1800" b="0" i="0" u="none" strike="noStrike" noProof="0">
                          <a:latin typeface="Arial"/>
                        </a:rPr>
                        <a:t>94.2</a:t>
                      </a:r>
                      <a:endParaRPr lang="de-DE"/>
                    </a:p>
                  </a:txBody>
                  <a:tcPr/>
                </a:tc>
                <a:extLst>
                  <a:ext uri="{0D108BD9-81ED-4DB2-BD59-A6C34878D82A}">
                    <a16:rowId xmlns:a16="http://schemas.microsoft.com/office/drawing/2014/main" val="1879785550"/>
                  </a:ext>
                </a:extLst>
              </a:tr>
              <a:tr h="370840">
                <a:tc>
                  <a:txBody>
                    <a:bodyPr/>
                    <a:lstStyle/>
                    <a:p>
                      <a:r>
                        <a:rPr lang="de-DE" b="0" dirty="0"/>
                        <a:t>Recall</a:t>
                      </a:r>
                    </a:p>
                  </a:txBody>
                  <a:tcPr/>
                </a:tc>
                <a:tc>
                  <a:txBody>
                    <a:bodyPr/>
                    <a:lstStyle/>
                    <a:p>
                      <a:pPr lvl="0">
                        <a:buNone/>
                      </a:pPr>
                      <a:r>
                        <a:rPr lang="de-DE" sz="1800" b="0" i="0" u="none" strike="noStrike" noProof="0">
                          <a:latin typeface="Arial"/>
                        </a:rPr>
                        <a:t>98.0</a:t>
                      </a:r>
                      <a:endParaRPr lang="de-DE"/>
                    </a:p>
                  </a:txBody>
                  <a:tcPr/>
                </a:tc>
                <a:tc>
                  <a:txBody>
                    <a:bodyPr/>
                    <a:lstStyle/>
                    <a:p>
                      <a:pPr lvl="0">
                        <a:buNone/>
                      </a:pPr>
                      <a:r>
                        <a:rPr lang="de-DE" sz="1800" b="0" i="0" u="none" strike="noStrike" noProof="0">
                          <a:latin typeface="Arial"/>
                        </a:rPr>
                        <a:t>98.4</a:t>
                      </a:r>
                      <a:endParaRPr lang="de-DE"/>
                    </a:p>
                  </a:txBody>
                  <a:tcPr/>
                </a:tc>
                <a:tc>
                  <a:txBody>
                    <a:bodyPr/>
                    <a:lstStyle/>
                    <a:p>
                      <a:r>
                        <a:rPr lang="de-DE"/>
                        <a:t>98.2</a:t>
                      </a:r>
                    </a:p>
                  </a:txBody>
                  <a:tcPr/>
                </a:tc>
                <a:extLst>
                  <a:ext uri="{0D108BD9-81ED-4DB2-BD59-A6C34878D82A}">
                    <a16:rowId xmlns:a16="http://schemas.microsoft.com/office/drawing/2014/main" val="2703827570"/>
                  </a:ext>
                </a:extLst>
              </a:tr>
              <a:tr h="360516">
                <a:tc>
                  <a:txBody>
                    <a:bodyPr/>
                    <a:lstStyle/>
                    <a:p>
                      <a:r>
                        <a:rPr lang="de-DE" b="0" dirty="0"/>
                        <a:t>F1-Score</a:t>
                      </a:r>
                    </a:p>
                  </a:txBody>
                  <a:tcPr/>
                </a:tc>
                <a:tc>
                  <a:txBody>
                    <a:bodyPr/>
                    <a:lstStyle/>
                    <a:p>
                      <a:pPr lvl="0">
                        <a:buNone/>
                      </a:pPr>
                      <a:r>
                        <a:rPr lang="de-DE" sz="1800" b="0" i="0" u="none" strike="noStrike" noProof="0">
                          <a:latin typeface="Arial"/>
                        </a:rPr>
                        <a:t>96.4</a:t>
                      </a:r>
                      <a:endParaRPr lang="de-DE"/>
                    </a:p>
                  </a:txBody>
                  <a:tcPr/>
                </a:tc>
                <a:tc>
                  <a:txBody>
                    <a:bodyPr/>
                    <a:lstStyle/>
                    <a:p>
                      <a:pPr lvl="0">
                        <a:buNone/>
                      </a:pPr>
                      <a:r>
                        <a:rPr lang="de-DE" sz="1800" b="0" i="0" u="none" strike="noStrike" noProof="0">
                          <a:latin typeface="Arial"/>
                        </a:rPr>
                        <a:t>95.5</a:t>
                      </a:r>
                      <a:endParaRPr lang="de-DE"/>
                    </a:p>
                  </a:txBody>
                  <a:tcPr/>
                </a:tc>
                <a:tc>
                  <a:txBody>
                    <a:bodyPr/>
                    <a:lstStyle/>
                    <a:p>
                      <a:r>
                        <a:rPr lang="de-DE"/>
                        <a:t>96.0</a:t>
                      </a:r>
                    </a:p>
                  </a:txBody>
                  <a:tcPr/>
                </a:tc>
                <a:extLst>
                  <a:ext uri="{0D108BD9-81ED-4DB2-BD59-A6C34878D82A}">
                    <a16:rowId xmlns:a16="http://schemas.microsoft.com/office/drawing/2014/main" val="3600897411"/>
                  </a:ext>
                </a:extLst>
              </a:tr>
            </a:tbl>
          </a:graphicData>
        </a:graphic>
      </p:graphicFrame>
      <p:pic>
        <p:nvPicPr>
          <p:cNvPr id="3" name="Grafik 6" descr="Ein Bild, das Screenshot enthält.&#10;&#10;Mit sehr hoher Zuverlässigkeit generierte Beschreibung">
            <a:extLst>
              <a:ext uri="{FF2B5EF4-FFF2-40B4-BE49-F238E27FC236}">
                <a16:creationId xmlns:a16="http://schemas.microsoft.com/office/drawing/2014/main" id="{7A8E723A-2C62-43A6-AC0E-1BB65D9AE2B6}"/>
              </a:ext>
            </a:extLst>
          </p:cNvPr>
          <p:cNvPicPr>
            <a:picLocks noChangeAspect="1"/>
          </p:cNvPicPr>
          <p:nvPr/>
        </p:nvPicPr>
        <p:blipFill>
          <a:blip r:embed="rId2"/>
          <a:stretch>
            <a:fillRect/>
          </a:stretch>
        </p:blipFill>
        <p:spPr>
          <a:xfrm>
            <a:off x="6608340" y="916428"/>
            <a:ext cx="4983250" cy="2788924"/>
          </a:xfrm>
          <a:prstGeom prst="rect">
            <a:avLst/>
          </a:prstGeom>
        </p:spPr>
      </p:pic>
      <p:pic>
        <p:nvPicPr>
          <p:cNvPr id="9" name="Grafik 9" descr="Ein Bild, das haltend, Raum, Hand, Telefon enthält.&#10;&#10;Mit sehr hoher Zuverlässigkeit generierte Beschreibung">
            <a:extLst>
              <a:ext uri="{FF2B5EF4-FFF2-40B4-BE49-F238E27FC236}">
                <a16:creationId xmlns:a16="http://schemas.microsoft.com/office/drawing/2014/main" id="{1D0CE500-8ED8-43EA-8FE8-42563CD23A54}"/>
              </a:ext>
            </a:extLst>
          </p:cNvPr>
          <p:cNvPicPr>
            <a:picLocks noChangeAspect="1"/>
          </p:cNvPicPr>
          <p:nvPr/>
        </p:nvPicPr>
        <p:blipFill>
          <a:blip r:embed="rId3"/>
          <a:stretch>
            <a:fillRect/>
          </a:stretch>
        </p:blipFill>
        <p:spPr>
          <a:xfrm>
            <a:off x="428099" y="2206773"/>
            <a:ext cx="5726104" cy="870676"/>
          </a:xfrm>
          <a:prstGeom prst="rect">
            <a:avLst/>
          </a:prstGeom>
        </p:spPr>
      </p:pic>
    </p:spTree>
    <p:extLst>
      <p:ext uri="{BB962C8B-B14F-4D97-AF65-F5344CB8AC3E}">
        <p14:creationId xmlns:p14="http://schemas.microsoft.com/office/powerpoint/2010/main" val="2224600631"/>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Rechteck 167">
            <a:extLst>
              <a:ext uri="{FF2B5EF4-FFF2-40B4-BE49-F238E27FC236}">
                <a16:creationId xmlns:a16="http://schemas.microsoft.com/office/drawing/2014/main" id="{D45E84AC-CB95-420E-BA1F-FCB7B8B4C59A}"/>
              </a:ext>
            </a:extLst>
          </p:cNvPr>
          <p:cNvSpPr/>
          <p:nvPr/>
        </p:nvSpPr>
        <p:spPr bwMode="auto">
          <a:xfrm>
            <a:off x="0" y="4247136"/>
            <a:ext cx="12192000" cy="504056"/>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2" name="Titel 1">
            <a:extLst>
              <a:ext uri="{FF2B5EF4-FFF2-40B4-BE49-F238E27FC236}">
                <a16:creationId xmlns:a16="http://schemas.microsoft.com/office/drawing/2014/main" id="{52F6BB3E-D030-43D8-9F78-876478348C88}"/>
              </a:ext>
            </a:extLst>
          </p:cNvPr>
          <p:cNvSpPr>
            <a:spLocks noGrp="1"/>
          </p:cNvSpPr>
          <p:nvPr>
            <p:ph type="title"/>
          </p:nvPr>
        </p:nvSpPr>
        <p:spPr>
          <a:xfrm>
            <a:off x="334437" y="44452"/>
            <a:ext cx="10586099" cy="720725"/>
          </a:xfrm>
        </p:spPr>
        <p:txBody>
          <a:bodyPr wrap="square" anchor="b">
            <a:normAutofit/>
          </a:bodyPr>
          <a:lstStyle/>
          <a:p>
            <a:r>
              <a:rPr lang="de-DE"/>
              <a:t>What metadata should be extracted?</a:t>
            </a:r>
          </a:p>
        </p:txBody>
      </p:sp>
      <p:sp>
        <p:nvSpPr>
          <p:cNvPr id="4" name="Datumsplatzhalter 3">
            <a:extLst>
              <a:ext uri="{FF2B5EF4-FFF2-40B4-BE49-F238E27FC236}">
                <a16:creationId xmlns:a16="http://schemas.microsoft.com/office/drawing/2014/main" id="{7F8F2A13-DCC2-4046-B78A-8AB0A940EEEA}"/>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de-DE"/>
              <a:t>© sebis</a:t>
            </a:r>
          </a:p>
        </p:txBody>
      </p:sp>
      <p:sp>
        <p:nvSpPr>
          <p:cNvPr id="5" name="Fußzeilenplatzhalter 4">
            <a:extLst>
              <a:ext uri="{FF2B5EF4-FFF2-40B4-BE49-F238E27FC236}">
                <a16:creationId xmlns:a16="http://schemas.microsoft.com/office/drawing/2014/main" id="{13EE8637-567F-4F03-B26A-597933A46A76}"/>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defRPr/>
            </a:pPr>
            <a:r>
              <a:rPr lang="en-US"/>
              <a:t>200427 Knapp BA Final</a:t>
            </a:r>
            <a:endParaRPr lang="de-DE"/>
          </a:p>
        </p:txBody>
      </p:sp>
      <p:sp>
        <p:nvSpPr>
          <p:cNvPr id="6" name="Foliennummernplatzhalter 5">
            <a:extLst>
              <a:ext uri="{FF2B5EF4-FFF2-40B4-BE49-F238E27FC236}">
                <a16:creationId xmlns:a16="http://schemas.microsoft.com/office/drawing/2014/main" id="{BE9EE0EA-D9E1-4906-B97F-4124B9DD456B}"/>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05BC9FAB-BDC1-47C0-A8BB-6E12A8205D33}" type="slidenum">
              <a:rPr lang="de-DE"/>
              <a:pPr>
                <a:spcAft>
                  <a:spcPts val="600"/>
                </a:spcAft>
                <a:defRPr/>
              </a:pPr>
              <a:t>28</a:t>
            </a:fld>
            <a:endParaRPr lang="de-DE"/>
          </a:p>
        </p:txBody>
      </p:sp>
      <p:sp>
        <p:nvSpPr>
          <p:cNvPr id="164" name="Inhaltsplatzhalter 163">
            <a:extLst>
              <a:ext uri="{FF2B5EF4-FFF2-40B4-BE49-F238E27FC236}">
                <a16:creationId xmlns:a16="http://schemas.microsoft.com/office/drawing/2014/main" id="{651586C7-C73D-4604-8C3D-6AD5F806052C}"/>
              </a:ext>
            </a:extLst>
          </p:cNvPr>
          <p:cNvSpPr>
            <a:spLocks noGrp="1"/>
          </p:cNvSpPr>
          <p:nvPr>
            <p:ph idx="1"/>
          </p:nvPr>
        </p:nvSpPr>
        <p:spPr/>
        <p:txBody>
          <a:bodyPr>
            <a:normAutofit/>
          </a:bodyPr>
          <a:lstStyle/>
          <a:p>
            <a:pPr marL="285750" indent="-285750">
              <a:spcBef>
                <a:spcPts val="0"/>
              </a:spcBef>
              <a:spcAft>
                <a:spcPts val="0"/>
              </a:spcAft>
              <a:buFont typeface="Wingdings"/>
              <a:buChar char="§"/>
            </a:pPr>
            <a:r>
              <a:rPr lang="de-DE" dirty="0">
                <a:ea typeface="+mn-lt"/>
                <a:cs typeface="+mn-lt"/>
              </a:rPr>
              <a:t>Reference </a:t>
            </a:r>
            <a:r>
              <a:rPr lang="de-DE" err="1">
                <a:ea typeface="+mn-lt"/>
                <a:cs typeface="+mn-lt"/>
              </a:rPr>
              <a:t>Number</a:t>
            </a:r>
            <a:endParaRPr lang="en-US">
              <a:ea typeface="+mn-lt"/>
              <a:cs typeface="+mn-lt"/>
            </a:endParaRPr>
          </a:p>
          <a:p>
            <a:pPr marL="285750" indent="-285750">
              <a:spcBef>
                <a:spcPts val="0"/>
              </a:spcBef>
              <a:spcAft>
                <a:spcPts val="0"/>
              </a:spcAft>
              <a:buFont typeface="Wingdings"/>
              <a:buChar char="§"/>
            </a:pPr>
            <a:endParaRPr lang="de-DE" dirty="0">
              <a:ea typeface="+mn-lt"/>
              <a:cs typeface="+mn-lt"/>
            </a:endParaRPr>
          </a:p>
          <a:p>
            <a:pPr marL="285750" indent="-285750">
              <a:spcBef>
                <a:spcPts val="0"/>
              </a:spcBef>
              <a:spcAft>
                <a:spcPts val="0"/>
              </a:spcAft>
              <a:buFont typeface="Wingdings"/>
              <a:buChar char="§"/>
            </a:pPr>
            <a:r>
              <a:rPr lang="de-DE" dirty="0">
                <a:ea typeface="+mn-lt"/>
                <a:cs typeface="+mn-lt"/>
              </a:rPr>
              <a:t>Date</a:t>
            </a:r>
            <a:endParaRPr lang="en-US">
              <a:ea typeface="+mn-lt"/>
              <a:cs typeface="+mn-lt"/>
            </a:endParaRPr>
          </a:p>
          <a:p>
            <a:pPr marL="285750" indent="-285750">
              <a:spcBef>
                <a:spcPts val="0"/>
              </a:spcBef>
              <a:spcAft>
                <a:spcPts val="0"/>
              </a:spcAft>
              <a:buFont typeface="Wingdings"/>
              <a:buChar char="§"/>
            </a:pPr>
            <a:endParaRPr lang="de-DE" dirty="0">
              <a:ea typeface="+mn-lt"/>
              <a:cs typeface="+mn-lt"/>
            </a:endParaRPr>
          </a:p>
          <a:p>
            <a:pPr marL="285750" indent="-285750">
              <a:spcBef>
                <a:spcPts val="0"/>
              </a:spcBef>
              <a:spcAft>
                <a:spcPts val="0"/>
              </a:spcAft>
              <a:buFont typeface="Wingdings"/>
              <a:buChar char="§"/>
            </a:pPr>
            <a:r>
              <a:rPr lang="de-DE" dirty="0">
                <a:ea typeface="+mn-lt"/>
                <a:cs typeface="+mn-lt"/>
              </a:rPr>
              <a:t>Court</a:t>
            </a:r>
            <a:endParaRPr lang="en-US">
              <a:ea typeface="+mn-lt"/>
              <a:cs typeface="+mn-lt"/>
            </a:endParaRPr>
          </a:p>
          <a:p>
            <a:pPr marL="285750" indent="-285750">
              <a:spcBef>
                <a:spcPts val="0"/>
              </a:spcBef>
              <a:spcAft>
                <a:spcPts val="0"/>
              </a:spcAft>
              <a:buFont typeface="Wingdings"/>
              <a:buChar char="§"/>
            </a:pPr>
            <a:endParaRPr lang="de-DE" dirty="0">
              <a:ea typeface="+mn-lt"/>
              <a:cs typeface="+mn-lt"/>
            </a:endParaRPr>
          </a:p>
          <a:p>
            <a:pPr marL="285750" indent="-285750">
              <a:spcBef>
                <a:spcPts val="0"/>
              </a:spcBef>
              <a:spcAft>
                <a:spcPts val="0"/>
              </a:spcAft>
              <a:buFont typeface="Wingdings"/>
              <a:buChar char="§"/>
            </a:pPr>
            <a:r>
              <a:rPr lang="de-DE" dirty="0">
                <a:ea typeface="+mn-lt"/>
                <a:cs typeface="+mn-lt"/>
              </a:rPr>
              <a:t>Type</a:t>
            </a:r>
            <a:endParaRPr lang="en-US">
              <a:ea typeface="+mn-lt"/>
              <a:cs typeface="+mn-lt"/>
            </a:endParaRPr>
          </a:p>
          <a:p>
            <a:pPr marL="285750" indent="-285750">
              <a:spcBef>
                <a:spcPts val="0"/>
              </a:spcBef>
              <a:spcAft>
                <a:spcPts val="0"/>
              </a:spcAft>
              <a:buFont typeface="Wingdings"/>
              <a:buChar char="§"/>
            </a:pPr>
            <a:endParaRPr lang="de-DE" dirty="0">
              <a:ea typeface="+mn-lt"/>
              <a:cs typeface="+mn-lt"/>
            </a:endParaRPr>
          </a:p>
          <a:p>
            <a:pPr marL="285750" indent="-285750">
              <a:spcBef>
                <a:spcPts val="0"/>
              </a:spcBef>
              <a:spcAft>
                <a:spcPts val="0"/>
              </a:spcAft>
              <a:buFont typeface="Wingdings"/>
              <a:buChar char="§"/>
            </a:pPr>
            <a:r>
              <a:rPr lang="de-DE" dirty="0">
                <a:ea typeface="+mn-lt"/>
                <a:cs typeface="+mn-lt"/>
              </a:rPr>
              <a:t>Applied Laws</a:t>
            </a:r>
            <a:endParaRPr lang="en-US">
              <a:ea typeface="+mn-lt"/>
              <a:cs typeface="+mn-lt"/>
            </a:endParaRPr>
          </a:p>
          <a:p>
            <a:pPr marL="285750" indent="-285750">
              <a:spcBef>
                <a:spcPts val="0"/>
              </a:spcBef>
              <a:spcAft>
                <a:spcPts val="0"/>
              </a:spcAft>
              <a:buFont typeface="Wingdings"/>
              <a:buChar char="§"/>
            </a:pPr>
            <a:endParaRPr lang="de-DE" dirty="0">
              <a:cs typeface="Arial"/>
            </a:endParaRPr>
          </a:p>
          <a:p>
            <a:pPr marL="285750" indent="-285750">
              <a:spcBef>
                <a:spcPts val="0"/>
              </a:spcBef>
              <a:spcAft>
                <a:spcPts val="0"/>
              </a:spcAft>
              <a:buFont typeface="Wingdings"/>
              <a:buChar char="§"/>
            </a:pPr>
            <a:r>
              <a:rPr lang="de-DE" dirty="0">
                <a:cs typeface="Arial"/>
              </a:rPr>
              <a:t>References </a:t>
            </a:r>
            <a:r>
              <a:rPr lang="de-DE" err="1">
                <a:cs typeface="Arial"/>
              </a:rPr>
              <a:t>to</a:t>
            </a:r>
            <a:r>
              <a:rPr lang="de-DE" dirty="0">
                <a:cs typeface="Arial"/>
              </a:rPr>
              <a:t> </a:t>
            </a:r>
            <a:r>
              <a:rPr lang="de-DE" err="1">
                <a:cs typeface="Arial"/>
              </a:rPr>
              <a:t>laws</a:t>
            </a:r>
            <a:r>
              <a:rPr lang="de-DE" dirty="0">
                <a:cs typeface="Arial"/>
              </a:rPr>
              <a:t>/</a:t>
            </a:r>
            <a:r>
              <a:rPr lang="de-DE" err="1">
                <a:cs typeface="Arial"/>
              </a:rPr>
              <a:t>judgments</a:t>
            </a:r>
            <a:endParaRPr lang="de-DE">
              <a:cs typeface="Arial"/>
            </a:endParaRPr>
          </a:p>
          <a:p>
            <a:pPr marL="285750" indent="-285750">
              <a:spcBef>
                <a:spcPts val="0"/>
              </a:spcBef>
              <a:spcAft>
                <a:spcPts val="0"/>
              </a:spcAft>
              <a:buFont typeface="Wingdings"/>
              <a:buChar char="§"/>
            </a:pPr>
            <a:endParaRPr lang="de-DE" dirty="0">
              <a:cs typeface="Arial"/>
            </a:endParaRPr>
          </a:p>
          <a:p>
            <a:pPr marL="285750" indent="-285750">
              <a:spcBef>
                <a:spcPts val="0"/>
              </a:spcBef>
              <a:spcAft>
                <a:spcPts val="0"/>
              </a:spcAft>
              <a:buFont typeface="Wingdings"/>
              <a:buChar char="§"/>
            </a:pPr>
            <a:r>
              <a:rPr lang="de-DE" dirty="0">
                <a:cs typeface="Arial"/>
              </a:rPr>
              <a:t>Segments</a:t>
            </a:r>
          </a:p>
          <a:p>
            <a:pPr marL="285750" indent="-285750">
              <a:buFont typeface="Wingdings"/>
              <a:buChar char="§"/>
            </a:pPr>
            <a:endParaRPr lang="de-DE" dirty="0"/>
          </a:p>
        </p:txBody>
      </p:sp>
      <p:sp>
        <p:nvSpPr>
          <p:cNvPr id="3" name="Geschweifte Klammer rechts 2">
            <a:extLst>
              <a:ext uri="{FF2B5EF4-FFF2-40B4-BE49-F238E27FC236}">
                <a16:creationId xmlns:a16="http://schemas.microsoft.com/office/drawing/2014/main" id="{DF9ED083-35CF-4548-B404-06AB531AFA15}"/>
              </a:ext>
            </a:extLst>
          </p:cNvPr>
          <p:cNvSpPr/>
          <p:nvPr/>
        </p:nvSpPr>
        <p:spPr bwMode="auto">
          <a:xfrm>
            <a:off x="5397028" y="1001279"/>
            <a:ext cx="563142" cy="2491787"/>
          </a:xfrm>
          <a:prstGeom prst="rightBrace">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sp>
        <p:nvSpPr>
          <p:cNvPr id="7" name="Textfeld 6">
            <a:extLst>
              <a:ext uri="{FF2B5EF4-FFF2-40B4-BE49-F238E27FC236}">
                <a16:creationId xmlns:a16="http://schemas.microsoft.com/office/drawing/2014/main" id="{1B545077-22C3-4705-88E5-30AA10A776B3}"/>
              </a:ext>
            </a:extLst>
          </p:cNvPr>
          <p:cNvSpPr txBox="1"/>
          <p:nvPr/>
        </p:nvSpPr>
        <p:spPr>
          <a:xfrm>
            <a:off x="6158307" y="2061950"/>
            <a:ext cx="1005403"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algn="l"/>
            <a:r>
              <a:rPr lang="de-DE">
                <a:latin typeface="Arial"/>
                <a:cs typeface="Arial"/>
              </a:rPr>
              <a:t>Rubrum</a:t>
            </a:r>
            <a:endParaRPr lang="de-DE"/>
          </a:p>
        </p:txBody>
      </p:sp>
    </p:spTree>
    <p:extLst>
      <p:ext uri="{BB962C8B-B14F-4D97-AF65-F5344CB8AC3E}">
        <p14:creationId xmlns:p14="http://schemas.microsoft.com/office/powerpoint/2010/main" val="3515251175"/>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2BD01F-CB1D-4558-B173-0BC226D5C294}"/>
              </a:ext>
            </a:extLst>
          </p:cNvPr>
          <p:cNvSpPr>
            <a:spLocks noGrp="1"/>
          </p:cNvSpPr>
          <p:nvPr>
            <p:ph type="title"/>
          </p:nvPr>
        </p:nvSpPr>
        <p:spPr/>
        <p:txBody>
          <a:bodyPr/>
          <a:lstStyle/>
          <a:p>
            <a:r>
              <a:rPr lang="de-DE">
                <a:cs typeface="Arial Unicode MS"/>
              </a:rPr>
              <a:t>Previous Instances</a:t>
            </a:r>
            <a:endParaRPr lang="de-DE"/>
          </a:p>
        </p:txBody>
      </p:sp>
      <p:sp>
        <p:nvSpPr>
          <p:cNvPr id="3" name="Inhaltsplatzhalter 2">
            <a:extLst>
              <a:ext uri="{FF2B5EF4-FFF2-40B4-BE49-F238E27FC236}">
                <a16:creationId xmlns:a16="http://schemas.microsoft.com/office/drawing/2014/main" id="{4F7F9180-4B9B-4F36-94C9-901A35993B00}"/>
              </a:ext>
            </a:extLst>
          </p:cNvPr>
          <p:cNvSpPr>
            <a:spLocks noGrp="1"/>
          </p:cNvSpPr>
          <p:nvPr>
            <p:ph idx="1"/>
          </p:nvPr>
        </p:nvSpPr>
        <p:spPr/>
        <p:txBody>
          <a:bodyPr>
            <a:normAutofit/>
          </a:bodyPr>
          <a:lstStyle/>
          <a:p>
            <a:pPr marL="1270" indent="-1270"/>
            <a:r>
              <a:rPr lang="de-DE">
                <a:cs typeface="Arial Unicode MS"/>
              </a:rPr>
              <a:t>Done by Segmentation</a:t>
            </a:r>
            <a:endParaRPr lang="de-DE"/>
          </a:p>
          <a:p>
            <a:pPr marL="1270" indent="-1270"/>
            <a:endParaRPr lang="de-DE" dirty="0"/>
          </a:p>
          <a:p>
            <a:pPr marL="1270" indent="-1270"/>
            <a:endParaRPr lang="de-DE" dirty="0"/>
          </a:p>
        </p:txBody>
      </p:sp>
      <p:sp>
        <p:nvSpPr>
          <p:cNvPr id="4" name="Datumsplatzhalter 3">
            <a:extLst>
              <a:ext uri="{FF2B5EF4-FFF2-40B4-BE49-F238E27FC236}">
                <a16:creationId xmlns:a16="http://schemas.microsoft.com/office/drawing/2014/main" id="{C9817EE2-03C8-44E4-8C24-9AA46DA5726D}"/>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F66721ED-4F6C-4404-B6E6-CE1DB58B8D1F}"/>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4AB1221D-9D75-4EBB-9BB2-316565397BAB}"/>
              </a:ext>
            </a:extLst>
          </p:cNvPr>
          <p:cNvSpPr>
            <a:spLocks noGrp="1"/>
          </p:cNvSpPr>
          <p:nvPr>
            <p:ph type="sldNum" sz="quarter" idx="12"/>
          </p:nvPr>
        </p:nvSpPr>
        <p:spPr/>
        <p:txBody>
          <a:bodyPr/>
          <a:lstStyle/>
          <a:p>
            <a:pPr>
              <a:defRPr/>
            </a:pPr>
            <a:fld id="{05BC9FAB-BDC1-47C0-A8BB-6E12A8205D33}" type="slidenum">
              <a:rPr lang="de-DE"/>
              <a:pPr>
                <a:defRPr/>
              </a:pPr>
              <a:t>29</a:t>
            </a:fld>
            <a:endParaRPr lang="de-DE" dirty="0"/>
          </a:p>
        </p:txBody>
      </p:sp>
    </p:spTree>
    <p:extLst>
      <p:ext uri="{BB962C8B-B14F-4D97-AF65-F5344CB8AC3E}">
        <p14:creationId xmlns:p14="http://schemas.microsoft.com/office/powerpoint/2010/main" val="82949955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980728"/>
            <a:ext cx="12192000" cy="504056"/>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lstStyle/>
          <a:p>
            <a:pPr marL="1270" indent="-1270">
              <a:lnSpc>
                <a:spcPct val="150000"/>
              </a:lnSpc>
            </a:pPr>
            <a:r>
              <a:rPr lang="en-US" dirty="0"/>
              <a:t>Motivation</a:t>
            </a:r>
            <a:endParaRPr lang="de-DE"/>
          </a:p>
          <a:p>
            <a:pPr marL="1270" indent="-1270">
              <a:lnSpc>
                <a:spcPct val="150000"/>
              </a:lnSpc>
            </a:pPr>
            <a:r>
              <a:rPr lang="en-US">
                <a:cs typeface="Arial Unicode MS"/>
              </a:rPr>
              <a:t>Approach</a:t>
            </a:r>
            <a:endParaRPr lang="en-US" dirty="0">
              <a:cs typeface="Arial Unicode MS"/>
            </a:endParaRPr>
          </a:p>
          <a:p>
            <a:pPr marL="1270" indent="-1270">
              <a:lnSpc>
                <a:spcPct val="150000"/>
              </a:lnSpc>
            </a:pPr>
            <a:r>
              <a:rPr lang="en-US">
                <a:cs typeface="Arial Unicode MS"/>
              </a:rPr>
              <a:t>Research Question</a:t>
            </a:r>
            <a:br>
              <a:rPr lang="en-US" dirty="0">
                <a:cs typeface="Arial Unicode MS"/>
              </a:rPr>
            </a:br>
            <a:r>
              <a:rPr lang="en-US">
                <a:cs typeface="Arial Unicode MS"/>
              </a:rPr>
              <a:t>Conclusion</a:t>
            </a:r>
            <a:endParaRPr lang="en-US" dirty="0">
              <a:cs typeface="Arial Unicode MS"/>
            </a:endParaRPr>
          </a:p>
          <a:p>
            <a:pPr marL="1270" indent="-1270"/>
            <a:endParaRPr lang="en-US" dirty="0">
              <a:cs typeface="Arial"/>
            </a:endParaRPr>
          </a:p>
          <a:p>
            <a:pPr marL="1270" indent="-1270">
              <a:lnSpc>
                <a:spcPct val="150000"/>
              </a:lnSpc>
            </a:pPr>
            <a:endParaRPr lang="en-US" dirty="0"/>
          </a:p>
        </p:txBody>
      </p:sp>
      <p:sp>
        <p:nvSpPr>
          <p:cNvPr id="2" name="Titel 1"/>
          <p:cNvSpPr>
            <a:spLocks noGrp="1"/>
          </p:cNvSpPr>
          <p:nvPr>
            <p:ph type="title"/>
          </p:nvPr>
        </p:nvSpPr>
        <p:spPr/>
        <p:txBody>
          <a:bodyPr/>
          <a:lstStyle/>
          <a:p>
            <a:r>
              <a:rPr lang="en-US" dirty="0"/>
              <a:t>Outline	</a:t>
            </a:r>
          </a:p>
        </p:txBody>
      </p:sp>
      <p:sp>
        <p:nvSpPr>
          <p:cNvPr id="4" name="Datumsplatzhalter 3"/>
          <p:cNvSpPr>
            <a:spLocks noGrp="1"/>
          </p:cNvSpPr>
          <p:nvPr>
            <p:ph type="dt" sz="half" idx="10"/>
          </p:nvPr>
        </p:nvSpPr>
        <p:spPr/>
        <p:txBody>
          <a:bodyPr/>
          <a:lstStyle/>
          <a:p>
            <a:r>
              <a:rPr lang="de-DE"/>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3</a:t>
            </a:fld>
            <a:endParaRPr lang="de-DE" dirty="0"/>
          </a:p>
        </p:txBody>
      </p:sp>
      <p:sp>
        <p:nvSpPr>
          <p:cNvPr id="8" name="Fußzeilenplatzhalter 4"/>
          <p:cNvSpPr>
            <a:spLocks noGrp="1"/>
          </p:cNvSpPr>
          <p:nvPr>
            <p:ph type="ftr" sz="quarter" idx="11"/>
          </p:nvPr>
        </p:nvSpPr>
        <p:spPr>
          <a:xfrm>
            <a:off x="317786" y="6569075"/>
            <a:ext cx="6986619" cy="288925"/>
          </a:xfrm>
        </p:spPr>
        <p:txBody>
          <a:bodyPr/>
          <a:lstStyle/>
          <a:p>
            <a:pPr>
              <a:defRPr/>
            </a:pPr>
            <a:r>
              <a:rPr lang="en-US" dirty="0"/>
              <a:t>200427 Knapp BA Final</a:t>
            </a:r>
            <a:endParaRPr lang="de-DE" dirty="0"/>
          </a:p>
        </p:txBody>
      </p:sp>
      <p:sp>
        <p:nvSpPr>
          <p:cNvPr id="5" name="Titel 1">
            <a:extLst>
              <a:ext uri="{FF2B5EF4-FFF2-40B4-BE49-F238E27FC236}">
                <a16:creationId xmlns:a16="http://schemas.microsoft.com/office/drawing/2014/main" id="{B87946D2-B5D7-476E-82F7-BB4E62B0B0AB}"/>
              </a:ext>
            </a:extLst>
          </p:cNvPr>
          <p:cNvSpPr txBox="1">
            <a:spLocks/>
          </p:cNvSpPr>
          <p:nvPr/>
        </p:nvSpPr>
        <p:spPr bwMode="auto">
          <a:xfrm>
            <a:off x="333672" y="147073"/>
            <a:ext cx="10586099" cy="720725"/>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lvl1pPr algn="l" rtl="0" eaLnBrk="1" fontAlgn="base" hangingPunct="1">
              <a:spcBef>
                <a:spcPct val="0"/>
              </a:spcBef>
              <a:spcAft>
                <a:spcPct val="0"/>
              </a:spcAft>
              <a:defRPr sz="2400" b="0" i="0" baseline="0">
                <a:solidFill>
                  <a:srgbClr val="0065BD"/>
                </a:solidFill>
                <a:latin typeface="+mj-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a:lstStyle>
          <a:p>
            <a:endParaRPr lang="de-DE" kern="0" dirty="0"/>
          </a:p>
        </p:txBody>
      </p:sp>
    </p:spTree>
    <p:extLst>
      <p:ext uri="{BB962C8B-B14F-4D97-AF65-F5344CB8AC3E}">
        <p14:creationId xmlns:p14="http://schemas.microsoft.com/office/powerpoint/2010/main" val="1496881392"/>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2521C4-6A44-486B-A918-DC3DB6E3DE17}"/>
              </a:ext>
            </a:extLst>
          </p:cNvPr>
          <p:cNvSpPr>
            <a:spLocks noGrp="1"/>
          </p:cNvSpPr>
          <p:nvPr>
            <p:ph type="title"/>
          </p:nvPr>
        </p:nvSpPr>
        <p:spPr>
          <a:xfrm>
            <a:off x="334434" y="44451"/>
            <a:ext cx="10586102" cy="720725"/>
          </a:xfrm>
        </p:spPr>
        <p:txBody>
          <a:bodyPr wrap="square" anchor="b">
            <a:normAutofit/>
          </a:bodyPr>
          <a:lstStyle/>
          <a:p>
            <a:r>
              <a:rPr lang="de-DE" dirty="0"/>
              <a:t>Segmentation</a:t>
            </a:r>
          </a:p>
        </p:txBody>
      </p:sp>
      <p:sp>
        <p:nvSpPr>
          <p:cNvPr id="12" name="Content Placeholder 3">
            <a:extLst>
              <a:ext uri="{FF2B5EF4-FFF2-40B4-BE49-F238E27FC236}">
                <a16:creationId xmlns:a16="http://schemas.microsoft.com/office/drawing/2014/main" id="{422AA59D-DFF9-4D92-80F0-F4D247BE93A9}"/>
              </a:ext>
            </a:extLst>
          </p:cNvPr>
          <p:cNvSpPr>
            <a:spLocks noGrp="1"/>
          </p:cNvSpPr>
          <p:nvPr>
            <p:ph sz="half" idx="2"/>
          </p:nvPr>
        </p:nvSpPr>
        <p:spPr>
          <a:xfrm>
            <a:off x="6695391" y="1413769"/>
            <a:ext cx="5089424" cy="1736183"/>
          </a:xfrm>
        </p:spPr>
        <p:txBody>
          <a:bodyPr/>
          <a:lstStyle/>
          <a:p>
            <a:pPr marL="1270" indent="-1270"/>
            <a:r>
              <a:rPr lang="en-US" dirty="0">
                <a:cs typeface="Arial Unicode MS"/>
              </a:rPr>
              <a:t>Reference Number</a:t>
            </a:r>
          </a:p>
          <a:p>
            <a:pPr marL="1270" indent="-1270"/>
            <a:r>
              <a:rPr lang="en-US" dirty="0">
                <a:cs typeface="Arial Unicode MS"/>
              </a:rPr>
              <a:t>Date</a:t>
            </a:r>
          </a:p>
          <a:p>
            <a:pPr marL="1270" indent="-1270"/>
            <a:r>
              <a:rPr lang="en-US" dirty="0">
                <a:cs typeface="Arial Unicode MS"/>
              </a:rPr>
              <a:t>Court</a:t>
            </a:r>
          </a:p>
          <a:p>
            <a:pPr marL="1270" indent="-1270"/>
            <a:r>
              <a:rPr lang="en-US" dirty="0">
                <a:cs typeface="Arial Unicode MS"/>
              </a:rPr>
              <a:t>Decision Type</a:t>
            </a:r>
          </a:p>
          <a:p>
            <a:pPr marL="1270" indent="-1270"/>
            <a:r>
              <a:rPr lang="en-US" dirty="0">
                <a:cs typeface="Arial Unicode MS"/>
              </a:rPr>
              <a:t>Applied Laws</a:t>
            </a:r>
            <a:endParaRPr lang="en-US" dirty="0"/>
          </a:p>
        </p:txBody>
      </p:sp>
      <p:sp>
        <p:nvSpPr>
          <p:cNvPr id="4" name="Datumsplatzhalter 3">
            <a:extLst>
              <a:ext uri="{FF2B5EF4-FFF2-40B4-BE49-F238E27FC236}">
                <a16:creationId xmlns:a16="http://schemas.microsoft.com/office/drawing/2014/main" id="{6074F4EF-63C3-4D75-A269-308F310D5738}"/>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de-DE"/>
              <a:t>© sebis</a:t>
            </a:r>
          </a:p>
        </p:txBody>
      </p:sp>
      <p:sp>
        <p:nvSpPr>
          <p:cNvPr id="5" name="Fußzeilenplatzhalter 4">
            <a:extLst>
              <a:ext uri="{FF2B5EF4-FFF2-40B4-BE49-F238E27FC236}">
                <a16:creationId xmlns:a16="http://schemas.microsoft.com/office/drawing/2014/main" id="{0E657BE1-7D4B-4521-8679-F3C2B10ABF6C}"/>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defRPr/>
            </a:pPr>
            <a:r>
              <a:rPr lang="en-US"/>
              <a:t>200427 Knapp BA Final</a:t>
            </a:r>
            <a:endParaRPr lang="de-DE"/>
          </a:p>
        </p:txBody>
      </p:sp>
      <p:sp>
        <p:nvSpPr>
          <p:cNvPr id="6" name="Foliennummernplatzhalter 5">
            <a:extLst>
              <a:ext uri="{FF2B5EF4-FFF2-40B4-BE49-F238E27FC236}">
                <a16:creationId xmlns:a16="http://schemas.microsoft.com/office/drawing/2014/main" id="{07E0F29F-2007-4D1E-ADE8-842ADA6F981C}"/>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05BC9FAB-BDC1-47C0-A8BB-6E12A8205D33}" type="slidenum">
              <a:rPr lang="de-DE"/>
              <a:pPr>
                <a:spcAft>
                  <a:spcPts val="600"/>
                </a:spcAft>
                <a:defRPr/>
              </a:pPr>
              <a:t>30</a:t>
            </a:fld>
            <a:endParaRPr lang="de-DE"/>
          </a:p>
        </p:txBody>
      </p:sp>
      <p:graphicFrame>
        <p:nvGraphicFramePr>
          <p:cNvPr id="7" name="Diagramm 5">
            <a:extLst>
              <a:ext uri="{FF2B5EF4-FFF2-40B4-BE49-F238E27FC236}">
                <a16:creationId xmlns:a16="http://schemas.microsoft.com/office/drawing/2014/main" id="{2AA87C0B-4C32-4C08-A409-B8E8E9E9771B}"/>
              </a:ext>
            </a:extLst>
          </p:cNvPr>
          <p:cNvGraphicFramePr/>
          <p:nvPr>
            <p:extLst>
              <p:ext uri="{D42A27DB-BD31-4B8C-83A1-F6EECF244321}">
                <p14:modId xmlns:p14="http://schemas.microsoft.com/office/powerpoint/2010/main" val="997170206"/>
              </p:ext>
            </p:extLst>
          </p:nvPr>
        </p:nvGraphicFramePr>
        <p:xfrm>
          <a:off x="334437" y="981076"/>
          <a:ext cx="5659967" cy="5400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2" name="Geschweifte Klammer links 61">
            <a:extLst>
              <a:ext uri="{FF2B5EF4-FFF2-40B4-BE49-F238E27FC236}">
                <a16:creationId xmlns:a16="http://schemas.microsoft.com/office/drawing/2014/main" id="{DC2BCA7B-46E7-4F07-ADF7-8CB8910EED2F}"/>
              </a:ext>
            </a:extLst>
          </p:cNvPr>
          <p:cNvSpPr/>
          <p:nvPr/>
        </p:nvSpPr>
        <p:spPr bwMode="auto">
          <a:xfrm>
            <a:off x="6079543" y="1528212"/>
            <a:ext cx="530704" cy="1573013"/>
          </a:xfrm>
          <a:prstGeom prst="leftBrace">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spTree>
    <p:extLst>
      <p:ext uri="{BB962C8B-B14F-4D97-AF65-F5344CB8AC3E}">
        <p14:creationId xmlns:p14="http://schemas.microsoft.com/office/powerpoint/2010/main" val="3782224498"/>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2521C4-6A44-486B-A918-DC3DB6E3DE17}"/>
              </a:ext>
            </a:extLst>
          </p:cNvPr>
          <p:cNvSpPr>
            <a:spLocks noGrp="1"/>
          </p:cNvSpPr>
          <p:nvPr>
            <p:ph type="title"/>
          </p:nvPr>
        </p:nvSpPr>
        <p:spPr>
          <a:xfrm>
            <a:off x="334434" y="44451"/>
            <a:ext cx="10586102" cy="720725"/>
          </a:xfrm>
        </p:spPr>
        <p:txBody>
          <a:bodyPr wrap="square" anchor="b">
            <a:normAutofit/>
          </a:bodyPr>
          <a:lstStyle/>
          <a:p>
            <a:r>
              <a:rPr lang="de-DE" dirty="0"/>
              <a:t>Segmentation</a:t>
            </a:r>
          </a:p>
        </p:txBody>
      </p:sp>
      <p:sp>
        <p:nvSpPr>
          <p:cNvPr id="4" name="Datumsplatzhalter 3">
            <a:extLst>
              <a:ext uri="{FF2B5EF4-FFF2-40B4-BE49-F238E27FC236}">
                <a16:creationId xmlns:a16="http://schemas.microsoft.com/office/drawing/2014/main" id="{6074F4EF-63C3-4D75-A269-308F310D5738}"/>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de-DE"/>
              <a:t>© sebis</a:t>
            </a:r>
          </a:p>
        </p:txBody>
      </p:sp>
      <p:sp>
        <p:nvSpPr>
          <p:cNvPr id="5" name="Fußzeilenplatzhalter 4">
            <a:extLst>
              <a:ext uri="{FF2B5EF4-FFF2-40B4-BE49-F238E27FC236}">
                <a16:creationId xmlns:a16="http://schemas.microsoft.com/office/drawing/2014/main" id="{0E657BE1-7D4B-4521-8679-F3C2B10ABF6C}"/>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defRPr/>
            </a:pPr>
            <a:r>
              <a:rPr lang="en-US"/>
              <a:t>200427 Knapp BA Final</a:t>
            </a:r>
            <a:endParaRPr lang="de-DE"/>
          </a:p>
        </p:txBody>
      </p:sp>
      <p:sp>
        <p:nvSpPr>
          <p:cNvPr id="6" name="Foliennummernplatzhalter 5">
            <a:extLst>
              <a:ext uri="{FF2B5EF4-FFF2-40B4-BE49-F238E27FC236}">
                <a16:creationId xmlns:a16="http://schemas.microsoft.com/office/drawing/2014/main" id="{07E0F29F-2007-4D1E-ADE8-842ADA6F981C}"/>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05BC9FAB-BDC1-47C0-A8BB-6E12A8205D33}" type="slidenum">
              <a:rPr lang="de-DE"/>
              <a:pPr>
                <a:spcAft>
                  <a:spcPts val="600"/>
                </a:spcAft>
                <a:defRPr/>
              </a:pPr>
              <a:t>31</a:t>
            </a:fld>
            <a:endParaRPr lang="de-DE"/>
          </a:p>
        </p:txBody>
      </p:sp>
      <p:graphicFrame>
        <p:nvGraphicFramePr>
          <p:cNvPr id="7" name="Diagramm 5">
            <a:extLst>
              <a:ext uri="{FF2B5EF4-FFF2-40B4-BE49-F238E27FC236}">
                <a16:creationId xmlns:a16="http://schemas.microsoft.com/office/drawing/2014/main" id="{2AA87C0B-4C32-4C08-A409-B8E8E9E9771B}"/>
              </a:ext>
            </a:extLst>
          </p:cNvPr>
          <p:cNvGraphicFramePr/>
          <p:nvPr/>
        </p:nvGraphicFramePr>
        <p:xfrm>
          <a:off x="334437" y="981076"/>
          <a:ext cx="5659967" cy="5400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1" name="Inhaltsplatzhalter 20">
            <a:extLst>
              <a:ext uri="{FF2B5EF4-FFF2-40B4-BE49-F238E27FC236}">
                <a16:creationId xmlns:a16="http://schemas.microsoft.com/office/drawing/2014/main" id="{F7D374EB-1D9E-4688-929A-033F9D6C55DF}"/>
              </a:ext>
            </a:extLst>
          </p:cNvPr>
          <p:cNvSpPr>
            <a:spLocks noGrp="1"/>
          </p:cNvSpPr>
          <p:nvPr>
            <p:ph sz="half" idx="2"/>
          </p:nvPr>
        </p:nvSpPr>
        <p:spPr>
          <a:xfrm>
            <a:off x="6473301" y="2696532"/>
            <a:ext cx="5568066" cy="2781540"/>
          </a:xfrm>
        </p:spPr>
        <p:txBody>
          <a:bodyPr/>
          <a:lstStyle/>
          <a:p>
            <a:pPr marL="1270" indent="-1270"/>
            <a:r>
              <a:rPr lang="de-DE" dirty="0">
                <a:cs typeface="Arial Unicode MS"/>
              </a:rPr>
              <a:t>Merged in judgments under </a:t>
            </a:r>
            <a:r>
              <a:rPr lang="de-DE">
                <a:cs typeface="Arial Unicode MS"/>
              </a:rPr>
              <a:t>Criminal Code (SPO)</a:t>
            </a:r>
          </a:p>
          <a:p>
            <a:pPr marL="1270" indent="-1270"/>
            <a:endParaRPr lang="de-DE" dirty="0"/>
          </a:p>
          <a:p>
            <a:pPr marL="1270" indent="-1270"/>
            <a:r>
              <a:rPr lang="de-DE" dirty="0">
                <a:cs typeface="Arial Unicode MS"/>
              </a:rPr>
              <a:t>Use different classifiers after distinction between </a:t>
            </a:r>
            <a:r>
              <a:rPr lang="de-DE">
                <a:cs typeface="Arial Unicode MS"/>
              </a:rPr>
              <a:t>criminal and civil code by reference number parsing</a:t>
            </a:r>
          </a:p>
          <a:p>
            <a:pPr marL="1270" indent="-1270"/>
            <a:endParaRPr lang="de-DE" dirty="0"/>
          </a:p>
          <a:p>
            <a:pPr marL="1270" indent="-1270"/>
            <a:r>
              <a:rPr lang="de-DE" dirty="0">
                <a:cs typeface="Arial Unicode MS"/>
              </a:rPr>
              <a:t>Classifier could for Civil Code could be used to distinct between facts and reasoning also for </a:t>
            </a:r>
            <a:r>
              <a:rPr lang="de-DE">
                <a:cs typeface="Arial Unicode MS"/>
              </a:rPr>
              <a:t>Criminal Code judgments</a:t>
            </a:r>
            <a:endParaRPr lang="de-DE" dirty="0"/>
          </a:p>
        </p:txBody>
      </p:sp>
      <p:sp>
        <p:nvSpPr>
          <p:cNvPr id="28" name="Geschweifte Klammer rechts 27">
            <a:extLst>
              <a:ext uri="{FF2B5EF4-FFF2-40B4-BE49-F238E27FC236}">
                <a16:creationId xmlns:a16="http://schemas.microsoft.com/office/drawing/2014/main" id="{052F3A20-EBF0-4CA9-837A-808A8065C7ED}"/>
              </a:ext>
            </a:extLst>
          </p:cNvPr>
          <p:cNvSpPr/>
          <p:nvPr/>
        </p:nvSpPr>
        <p:spPr bwMode="auto">
          <a:xfrm>
            <a:off x="6125492" y="3404493"/>
            <a:ext cx="220543" cy="1247535"/>
          </a:xfrm>
          <a:prstGeom prst="rightBrace">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spTree>
    <p:extLst>
      <p:ext uri="{BB962C8B-B14F-4D97-AF65-F5344CB8AC3E}">
        <p14:creationId xmlns:p14="http://schemas.microsoft.com/office/powerpoint/2010/main" val="506476474"/>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18B8F3-EB36-4F87-89F9-31108B4838DB}"/>
              </a:ext>
            </a:extLst>
          </p:cNvPr>
          <p:cNvSpPr>
            <a:spLocks noGrp="1"/>
          </p:cNvSpPr>
          <p:nvPr>
            <p:ph type="title"/>
          </p:nvPr>
        </p:nvSpPr>
        <p:spPr>
          <a:xfrm>
            <a:off x="334434" y="44451"/>
            <a:ext cx="10586102" cy="720725"/>
          </a:xfrm>
        </p:spPr>
        <p:txBody>
          <a:bodyPr wrap="square" anchor="b">
            <a:normAutofit/>
          </a:bodyPr>
          <a:lstStyle/>
          <a:p>
            <a:r>
              <a:rPr lang="de-DE"/>
              <a:t>Segmentation</a:t>
            </a:r>
          </a:p>
        </p:txBody>
      </p:sp>
      <p:sp>
        <p:nvSpPr>
          <p:cNvPr id="3" name="Inhaltsplatzhalter 2">
            <a:extLst>
              <a:ext uri="{FF2B5EF4-FFF2-40B4-BE49-F238E27FC236}">
                <a16:creationId xmlns:a16="http://schemas.microsoft.com/office/drawing/2014/main" id="{94FC2A92-F6FB-428D-9A97-4BBA73F2E987}"/>
              </a:ext>
            </a:extLst>
          </p:cNvPr>
          <p:cNvSpPr>
            <a:spLocks noGrp="1"/>
          </p:cNvSpPr>
          <p:nvPr>
            <p:ph sz="half" idx="1"/>
          </p:nvPr>
        </p:nvSpPr>
        <p:spPr>
          <a:xfrm>
            <a:off x="334437" y="981076"/>
            <a:ext cx="5659967" cy="5400675"/>
          </a:xfrm>
        </p:spPr>
        <p:txBody>
          <a:bodyPr wrap="square" anchor="t">
            <a:normAutofit lnSpcReduction="10000"/>
          </a:bodyPr>
          <a:lstStyle/>
          <a:p>
            <a:pPr marL="1270" indent="-1270"/>
            <a:r>
              <a:rPr lang="de-DE" u="sng"/>
              <a:t>Feature Extraction: </a:t>
            </a:r>
            <a:endParaRPr lang="de-DE"/>
          </a:p>
          <a:p>
            <a:pPr marL="1270" indent="-1270"/>
            <a:r>
              <a:rPr lang="de-DE"/>
              <a:t>Count Vectorizer + TF-IDF</a:t>
            </a:r>
          </a:p>
          <a:p>
            <a:pPr marL="1270" indent="-1270"/>
            <a:endParaRPr lang="de-DE"/>
          </a:p>
          <a:p>
            <a:pPr marL="1270" indent="-1270"/>
            <a:r>
              <a:rPr lang="de-DE"/>
              <a:t>Removing stopwords decreased performance</a:t>
            </a:r>
          </a:p>
          <a:p>
            <a:pPr marL="1270" indent="-1270"/>
            <a:r>
              <a:rPr lang="de-DE"/>
              <a:t> -&gt; different style of language between segments</a:t>
            </a:r>
          </a:p>
          <a:p>
            <a:pPr marL="1270" indent="-1270"/>
            <a:r>
              <a:rPr lang="de-DE">
                <a:cs typeface="Arial Unicode MS"/>
              </a:rPr>
              <a:t> -&gt; decision: simple statement</a:t>
            </a:r>
            <a:endParaRPr lang="de-DE" dirty="0">
              <a:cs typeface="Arial Unicode MS"/>
            </a:endParaRPr>
          </a:p>
          <a:p>
            <a:pPr marL="1270" indent="-1270"/>
            <a:r>
              <a:rPr lang="de-DE">
                <a:cs typeface="Arial Unicode MS"/>
              </a:rPr>
              <a:t> -&gt; reasoning: complex sentence</a:t>
            </a:r>
            <a:endParaRPr lang="de-DE" dirty="0">
              <a:cs typeface="Arial Unicode MS"/>
            </a:endParaRPr>
          </a:p>
          <a:p>
            <a:pPr marL="1270" indent="-1270"/>
            <a:r>
              <a:rPr lang="de-DE">
                <a:cs typeface="Arial Unicode MS"/>
              </a:rPr>
              <a:t> -&gt; conjunctions as "glue" of longer sentences</a:t>
            </a:r>
            <a:endParaRPr lang="de-DE"/>
          </a:p>
          <a:p>
            <a:pPr marL="1270" indent="-1270"/>
            <a:endParaRPr lang="de-DE" dirty="0">
              <a:cs typeface="Arial Unicode MS"/>
            </a:endParaRPr>
          </a:p>
          <a:p>
            <a:pPr marL="1270" indent="-1270"/>
            <a:endParaRPr lang="de-DE" dirty="0"/>
          </a:p>
          <a:p>
            <a:pPr marL="1270" indent="-1270"/>
            <a:r>
              <a:rPr lang="de-DE"/>
              <a:t>Linear Support Vector Classifier</a:t>
            </a:r>
            <a:endParaRPr lang="de-DE" u="sng"/>
          </a:p>
          <a:p>
            <a:pPr marL="1270" indent="-1270"/>
            <a:r>
              <a:rPr lang="de-DE"/>
              <a:t>- multiclass support: one vs the rest</a:t>
            </a:r>
          </a:p>
          <a:p>
            <a:pPr marL="1270" indent="-1270"/>
            <a:r>
              <a:rPr lang="de-DE"/>
              <a:t>- scales well with large number of samples</a:t>
            </a:r>
          </a:p>
          <a:p>
            <a:pPr marL="1270" indent="-1270"/>
            <a:endParaRPr lang="de-DE"/>
          </a:p>
          <a:p>
            <a:pPr marL="1270" indent="-1270"/>
            <a:endParaRPr lang="de-DE" dirty="0">
              <a:cs typeface="Arial Unicode MS"/>
            </a:endParaRPr>
          </a:p>
          <a:p>
            <a:pPr marL="1270" indent="-1270"/>
            <a:r>
              <a:rPr lang="de-DE"/>
              <a:t>other algorithms like MLPC cannot use </a:t>
            </a:r>
          </a:p>
          <a:p>
            <a:pPr marL="1270" indent="-1270"/>
            <a:r>
              <a:rPr lang="de-DE"/>
              <a:t>the high number of samples fit times are to high</a:t>
            </a:r>
          </a:p>
        </p:txBody>
      </p:sp>
      <p:pic>
        <p:nvPicPr>
          <p:cNvPr id="9" name="Grafik 9" descr="Ein Bild, das Text, Karte enthält.&#10;&#10;Mit sehr hoher Zuverlässigkeit generierte Beschreibung">
            <a:extLst>
              <a:ext uri="{FF2B5EF4-FFF2-40B4-BE49-F238E27FC236}">
                <a16:creationId xmlns:a16="http://schemas.microsoft.com/office/drawing/2014/main" id="{52E71270-8FBE-4B4A-B479-8BAC8924265C}"/>
              </a:ext>
            </a:extLst>
          </p:cNvPr>
          <p:cNvPicPr>
            <a:picLocks noChangeAspect="1"/>
          </p:cNvPicPr>
          <p:nvPr/>
        </p:nvPicPr>
        <p:blipFill>
          <a:blip r:embed="rId2"/>
          <a:stretch>
            <a:fillRect/>
          </a:stretch>
        </p:blipFill>
        <p:spPr>
          <a:xfrm>
            <a:off x="6475766" y="981076"/>
            <a:ext cx="5103638" cy="5400675"/>
          </a:xfrm>
          <a:prstGeom prst="rect">
            <a:avLst/>
          </a:prstGeom>
          <a:noFill/>
          <a:ln>
            <a:noFill/>
          </a:ln>
        </p:spPr>
      </p:pic>
      <p:sp>
        <p:nvSpPr>
          <p:cNvPr id="4" name="Datumsplatzhalter 3">
            <a:extLst>
              <a:ext uri="{FF2B5EF4-FFF2-40B4-BE49-F238E27FC236}">
                <a16:creationId xmlns:a16="http://schemas.microsoft.com/office/drawing/2014/main" id="{C0A0AAFD-AE57-4725-84F2-B4DF4E3BAF0D}"/>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de-DE"/>
              <a:t>© sebis</a:t>
            </a:r>
          </a:p>
        </p:txBody>
      </p:sp>
      <p:sp>
        <p:nvSpPr>
          <p:cNvPr id="5" name="Fußzeilenplatzhalter 4">
            <a:extLst>
              <a:ext uri="{FF2B5EF4-FFF2-40B4-BE49-F238E27FC236}">
                <a16:creationId xmlns:a16="http://schemas.microsoft.com/office/drawing/2014/main" id="{AFFC28EB-611C-4D86-AAE5-FD0AA436802D}"/>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defRPr/>
            </a:pPr>
            <a:r>
              <a:rPr lang="en-US"/>
              <a:t>200427 Knapp BA Final</a:t>
            </a:r>
            <a:endParaRPr lang="de-DE"/>
          </a:p>
        </p:txBody>
      </p:sp>
      <p:sp>
        <p:nvSpPr>
          <p:cNvPr id="6" name="Foliennummernplatzhalter 5">
            <a:extLst>
              <a:ext uri="{FF2B5EF4-FFF2-40B4-BE49-F238E27FC236}">
                <a16:creationId xmlns:a16="http://schemas.microsoft.com/office/drawing/2014/main" id="{8D8E9B38-642C-440B-BB49-22AB5011CF08}"/>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05BC9FAB-BDC1-47C0-A8BB-6E12A8205D33}" type="slidenum">
              <a:rPr lang="de-DE"/>
              <a:pPr>
                <a:spcAft>
                  <a:spcPts val="600"/>
                </a:spcAft>
                <a:defRPr/>
              </a:pPr>
              <a:t>32</a:t>
            </a:fld>
            <a:endParaRPr lang="de-DE"/>
          </a:p>
        </p:txBody>
      </p:sp>
    </p:spTree>
    <p:extLst>
      <p:ext uri="{BB962C8B-B14F-4D97-AF65-F5344CB8AC3E}">
        <p14:creationId xmlns:p14="http://schemas.microsoft.com/office/powerpoint/2010/main" val="475849665"/>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1BCF7C-069D-44F0-B195-2CD481C518DD}"/>
              </a:ext>
            </a:extLst>
          </p:cNvPr>
          <p:cNvSpPr>
            <a:spLocks noGrp="1"/>
          </p:cNvSpPr>
          <p:nvPr>
            <p:ph type="title"/>
          </p:nvPr>
        </p:nvSpPr>
        <p:spPr/>
        <p:txBody>
          <a:bodyPr/>
          <a:lstStyle/>
          <a:p>
            <a:r>
              <a:rPr lang="de-DE">
                <a:cs typeface="Arial Unicode MS"/>
              </a:rPr>
              <a:t>Segmentation</a:t>
            </a:r>
            <a:endParaRPr lang="de-DE"/>
          </a:p>
        </p:txBody>
      </p:sp>
      <p:sp>
        <p:nvSpPr>
          <p:cNvPr id="4" name="Datumsplatzhalter 3">
            <a:extLst>
              <a:ext uri="{FF2B5EF4-FFF2-40B4-BE49-F238E27FC236}">
                <a16:creationId xmlns:a16="http://schemas.microsoft.com/office/drawing/2014/main" id="{7AEF66D4-942B-4C86-8C3A-DD6553B8A296}"/>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DCD89832-6578-4E9A-B9E0-44AE1139C5D1}"/>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17F44727-597B-47E2-9575-AFD8BDA8423A}"/>
              </a:ext>
            </a:extLst>
          </p:cNvPr>
          <p:cNvSpPr>
            <a:spLocks noGrp="1"/>
          </p:cNvSpPr>
          <p:nvPr>
            <p:ph type="sldNum" sz="quarter" idx="12"/>
          </p:nvPr>
        </p:nvSpPr>
        <p:spPr/>
        <p:txBody>
          <a:bodyPr/>
          <a:lstStyle/>
          <a:p>
            <a:pPr>
              <a:defRPr/>
            </a:pPr>
            <a:fld id="{05BC9FAB-BDC1-47C0-A8BB-6E12A8205D33}" type="slidenum">
              <a:rPr lang="de-DE"/>
              <a:pPr>
                <a:defRPr/>
              </a:pPr>
              <a:t>33</a:t>
            </a:fld>
            <a:endParaRPr lang="de-DE" dirty="0"/>
          </a:p>
        </p:txBody>
      </p:sp>
      <p:pic>
        <p:nvPicPr>
          <p:cNvPr id="11" name="Grafik 11" descr="Ein Bild, das Text, Karte enthält.&#10;&#10;Mit sehr hoher Zuverlässigkeit generierte Beschreibung">
            <a:extLst>
              <a:ext uri="{FF2B5EF4-FFF2-40B4-BE49-F238E27FC236}">
                <a16:creationId xmlns:a16="http://schemas.microsoft.com/office/drawing/2014/main" id="{09A2B9DA-AB90-46A9-BF99-D59D69A15C54}"/>
              </a:ext>
            </a:extLst>
          </p:cNvPr>
          <p:cNvPicPr>
            <a:picLocks noGrp="1" noChangeAspect="1"/>
          </p:cNvPicPr>
          <p:nvPr>
            <p:ph idx="1"/>
          </p:nvPr>
        </p:nvPicPr>
        <p:blipFill rotWithShape="1">
          <a:blip r:embed="rId2"/>
          <a:srcRect b="1490"/>
          <a:stretch/>
        </p:blipFill>
        <p:spPr>
          <a:xfrm>
            <a:off x="1373110" y="740034"/>
            <a:ext cx="7650286" cy="2455188"/>
          </a:xfrm>
        </p:spPr>
      </p:pic>
      <p:sp>
        <p:nvSpPr>
          <p:cNvPr id="13" name="Textfeld 12">
            <a:extLst>
              <a:ext uri="{FF2B5EF4-FFF2-40B4-BE49-F238E27FC236}">
                <a16:creationId xmlns:a16="http://schemas.microsoft.com/office/drawing/2014/main" id="{F0F9BEA3-3883-47E3-AD9F-D1E44F1F7A2E}"/>
              </a:ext>
            </a:extLst>
          </p:cNvPr>
          <p:cNvSpPr txBox="1"/>
          <p:nvPr/>
        </p:nvSpPr>
        <p:spPr>
          <a:xfrm>
            <a:off x="2664320" y="3211887"/>
            <a:ext cx="1683641" cy="276999"/>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DE" sz="1200">
                <a:latin typeface="Arial"/>
                <a:cs typeface="Arial"/>
              </a:rPr>
              <a:t>Number of samples</a:t>
            </a:r>
            <a:endParaRPr lang="de-DE" sz="1200"/>
          </a:p>
        </p:txBody>
      </p:sp>
      <p:sp>
        <p:nvSpPr>
          <p:cNvPr id="15" name="Textfeld 14">
            <a:extLst>
              <a:ext uri="{FF2B5EF4-FFF2-40B4-BE49-F238E27FC236}">
                <a16:creationId xmlns:a16="http://schemas.microsoft.com/office/drawing/2014/main" id="{62226AE0-5FDD-4818-9EE6-D553944A4C80}"/>
              </a:ext>
            </a:extLst>
          </p:cNvPr>
          <p:cNvSpPr txBox="1"/>
          <p:nvPr/>
        </p:nvSpPr>
        <p:spPr>
          <a:xfrm>
            <a:off x="6562390" y="3211886"/>
            <a:ext cx="1545791" cy="276999"/>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DE" sz="1200">
                <a:latin typeface="Arial"/>
                <a:cs typeface="Arial"/>
              </a:rPr>
              <a:t>Number of samples</a:t>
            </a:r>
            <a:endParaRPr lang="de-DE" sz="1200"/>
          </a:p>
        </p:txBody>
      </p:sp>
      <p:pic>
        <p:nvPicPr>
          <p:cNvPr id="16" name="Grafik 16" descr="Ein Bild, das Text enthält.&#10;&#10;Mit sehr hoher Zuverlässigkeit generierte Beschreibung">
            <a:extLst>
              <a:ext uri="{FF2B5EF4-FFF2-40B4-BE49-F238E27FC236}">
                <a16:creationId xmlns:a16="http://schemas.microsoft.com/office/drawing/2014/main" id="{85BF578F-94AD-46BD-9AB1-12F793062BCC}"/>
              </a:ext>
            </a:extLst>
          </p:cNvPr>
          <p:cNvPicPr>
            <a:picLocks noChangeAspect="1"/>
          </p:cNvPicPr>
          <p:nvPr/>
        </p:nvPicPr>
        <p:blipFill rotWithShape="1">
          <a:blip r:embed="rId3"/>
          <a:srcRect t="1830" r="49" b="-166"/>
          <a:stretch/>
        </p:blipFill>
        <p:spPr>
          <a:xfrm>
            <a:off x="1308802" y="3492313"/>
            <a:ext cx="7579415" cy="2197608"/>
          </a:xfrm>
          <a:prstGeom prst="rect">
            <a:avLst/>
          </a:prstGeom>
        </p:spPr>
      </p:pic>
      <p:sp>
        <p:nvSpPr>
          <p:cNvPr id="20" name="Textfeld 19">
            <a:extLst>
              <a:ext uri="{FF2B5EF4-FFF2-40B4-BE49-F238E27FC236}">
                <a16:creationId xmlns:a16="http://schemas.microsoft.com/office/drawing/2014/main" id="{B7FD8EE5-E4E5-488E-982C-B8C21EE4024F}"/>
              </a:ext>
            </a:extLst>
          </p:cNvPr>
          <p:cNvSpPr txBox="1"/>
          <p:nvPr/>
        </p:nvSpPr>
        <p:spPr>
          <a:xfrm>
            <a:off x="1087908" y="5843707"/>
            <a:ext cx="7705100"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DE">
                <a:latin typeface="Arial"/>
                <a:cs typeface="Arial"/>
              </a:rPr>
              <a:t>Comparison training statitistics SGD Classifier &lt;-&gt; MLPC</a:t>
            </a:r>
            <a:endParaRPr lang="de-DE"/>
          </a:p>
        </p:txBody>
      </p:sp>
    </p:spTree>
    <p:extLst>
      <p:ext uri="{BB962C8B-B14F-4D97-AF65-F5344CB8AC3E}">
        <p14:creationId xmlns:p14="http://schemas.microsoft.com/office/powerpoint/2010/main" val="2257323542"/>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40DA82-2965-4020-AC11-3431F02DCC50}"/>
              </a:ext>
            </a:extLst>
          </p:cNvPr>
          <p:cNvSpPr>
            <a:spLocks noGrp="1"/>
          </p:cNvSpPr>
          <p:nvPr>
            <p:ph type="title"/>
          </p:nvPr>
        </p:nvSpPr>
        <p:spPr>
          <a:xfrm>
            <a:off x="334434" y="44451"/>
            <a:ext cx="10586102" cy="720725"/>
          </a:xfrm>
        </p:spPr>
        <p:txBody>
          <a:bodyPr wrap="square" anchor="b">
            <a:normAutofit/>
          </a:bodyPr>
          <a:lstStyle/>
          <a:p>
            <a:r>
              <a:rPr lang="de-DE"/>
              <a:t>Segmentation</a:t>
            </a:r>
          </a:p>
        </p:txBody>
      </p:sp>
      <p:sp>
        <p:nvSpPr>
          <p:cNvPr id="3" name="Inhaltsplatzhalter 2">
            <a:extLst>
              <a:ext uri="{FF2B5EF4-FFF2-40B4-BE49-F238E27FC236}">
                <a16:creationId xmlns:a16="http://schemas.microsoft.com/office/drawing/2014/main" id="{F1DBC866-EDCE-4AAC-AF34-2DB7556CA305}"/>
              </a:ext>
            </a:extLst>
          </p:cNvPr>
          <p:cNvSpPr>
            <a:spLocks noGrp="1"/>
          </p:cNvSpPr>
          <p:nvPr>
            <p:ph sz="half" idx="1"/>
          </p:nvPr>
        </p:nvSpPr>
        <p:spPr>
          <a:xfrm>
            <a:off x="334437" y="981076"/>
            <a:ext cx="5419772" cy="5400675"/>
          </a:xfrm>
        </p:spPr>
        <p:txBody>
          <a:bodyPr wrap="square" anchor="t">
            <a:normAutofit/>
          </a:bodyPr>
          <a:lstStyle/>
          <a:p>
            <a:pPr marL="1270" indent="-1270"/>
            <a:r>
              <a:rPr lang="de-DE" u="sng"/>
              <a:t>Constraint: </a:t>
            </a:r>
          </a:p>
          <a:p>
            <a:pPr marL="1270" indent="-1270"/>
            <a:endParaRPr lang="de-DE"/>
          </a:p>
          <a:p>
            <a:pPr marL="1270" indent="-1270"/>
            <a:r>
              <a:rPr lang="de-DE"/>
              <a:t>Training data was split into paragraphs</a:t>
            </a:r>
          </a:p>
          <a:p>
            <a:pPr marL="1270" indent="-1270"/>
            <a:r>
              <a:rPr lang="de-DE"/>
              <a:t>=&gt; Plain text input data must be preprocessed</a:t>
            </a:r>
          </a:p>
          <a:p>
            <a:pPr marL="1270" indent="-1270"/>
            <a:r>
              <a:rPr lang="de-DE"/>
              <a:t>     by </a:t>
            </a:r>
            <a:r>
              <a:rPr lang="de-DE" u="sng"/>
              <a:t>Sentence Boundary Detection </a:t>
            </a:r>
          </a:p>
          <a:p>
            <a:pPr marL="1270" indent="-1270"/>
            <a:r>
              <a:rPr lang="de-DE"/>
              <a:t>                                                           or</a:t>
            </a:r>
          </a:p>
          <a:p>
            <a:pPr marL="1270" indent="-1270"/>
            <a:r>
              <a:rPr lang="de-DE"/>
              <a:t>     Use of structural information like </a:t>
            </a:r>
            <a:r>
              <a:rPr lang="de-DE" u="sng"/>
              <a:t>double line breaks</a:t>
            </a:r>
            <a:r>
              <a:rPr lang="de-DE"/>
              <a:t> etc</a:t>
            </a:r>
          </a:p>
          <a:p>
            <a:pPr marL="1270" indent="-1270"/>
            <a:endParaRPr lang="de-DE" dirty="0"/>
          </a:p>
          <a:p>
            <a:pPr marL="1270" indent="-1270"/>
            <a:endParaRPr lang="de-DE"/>
          </a:p>
        </p:txBody>
      </p:sp>
      <p:pic>
        <p:nvPicPr>
          <p:cNvPr id="7" name="Grafik 7" descr="Ein Bild, das Screenshot enthält.&#10;&#10;Mit sehr hoher Zuverlässigkeit generierte Beschreibung">
            <a:extLst>
              <a:ext uri="{FF2B5EF4-FFF2-40B4-BE49-F238E27FC236}">
                <a16:creationId xmlns:a16="http://schemas.microsoft.com/office/drawing/2014/main" id="{8AE9BC40-67FC-4017-980F-FB9BB9406EE0}"/>
              </a:ext>
            </a:extLst>
          </p:cNvPr>
          <p:cNvPicPr>
            <a:picLocks noChangeAspect="1"/>
          </p:cNvPicPr>
          <p:nvPr/>
        </p:nvPicPr>
        <p:blipFill rotWithShape="1">
          <a:blip r:embed="rId2"/>
          <a:srcRect l="5688" r="6760" b="183"/>
          <a:stretch/>
        </p:blipFill>
        <p:spPr>
          <a:xfrm>
            <a:off x="6400547" y="3518893"/>
            <a:ext cx="4695023" cy="254698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Datumsplatzhalter 3">
            <a:extLst>
              <a:ext uri="{FF2B5EF4-FFF2-40B4-BE49-F238E27FC236}">
                <a16:creationId xmlns:a16="http://schemas.microsoft.com/office/drawing/2014/main" id="{C15B9353-1713-4CA3-B2C3-33F4AD2927B2}"/>
              </a:ext>
            </a:extLst>
          </p:cNvPr>
          <p:cNvSpPr>
            <a:spLocks noGrp="1"/>
          </p:cNvSpPr>
          <p:nvPr>
            <p:ph type="dt" sz="half" idx="10"/>
          </p:nvPr>
        </p:nvSpPr>
        <p:spPr>
          <a:xfrm>
            <a:off x="9383184" y="6570616"/>
            <a:ext cx="2142067" cy="288925"/>
          </a:xfrm>
        </p:spPr>
        <p:txBody>
          <a:bodyPr wrap="none" anchor="ctr">
            <a:normAutofit/>
          </a:bodyPr>
          <a:lstStyle/>
          <a:p>
            <a:pPr>
              <a:spcAft>
                <a:spcPts val="600"/>
              </a:spcAft>
              <a:defRPr/>
            </a:pPr>
            <a:r>
              <a:rPr lang="de-DE"/>
              <a:t>© sebis</a:t>
            </a:r>
          </a:p>
        </p:txBody>
      </p:sp>
      <p:sp>
        <p:nvSpPr>
          <p:cNvPr id="5" name="Fußzeilenplatzhalter 4">
            <a:extLst>
              <a:ext uri="{FF2B5EF4-FFF2-40B4-BE49-F238E27FC236}">
                <a16:creationId xmlns:a16="http://schemas.microsoft.com/office/drawing/2014/main" id="{41FA7944-61B5-4440-893C-6FB173915B92}"/>
              </a:ext>
            </a:extLst>
          </p:cNvPr>
          <p:cNvSpPr>
            <a:spLocks noGrp="1"/>
          </p:cNvSpPr>
          <p:nvPr>
            <p:ph type="ftr" sz="quarter" idx="11"/>
          </p:nvPr>
        </p:nvSpPr>
        <p:spPr>
          <a:xfrm>
            <a:off x="332903" y="6569076"/>
            <a:ext cx="5761567" cy="288925"/>
          </a:xfrm>
        </p:spPr>
        <p:txBody>
          <a:bodyPr wrap="square" anchor="ctr">
            <a:normAutofit/>
          </a:bodyPr>
          <a:lstStyle/>
          <a:p>
            <a:pPr>
              <a:spcAft>
                <a:spcPts val="600"/>
              </a:spcAft>
              <a:defRPr/>
            </a:pPr>
            <a:r>
              <a:rPr lang="en-US"/>
              <a:t>200427 Knapp BA Final</a:t>
            </a:r>
            <a:endParaRPr lang="de-DE"/>
          </a:p>
        </p:txBody>
      </p:sp>
      <p:sp>
        <p:nvSpPr>
          <p:cNvPr id="6" name="Foliennummernplatzhalter 5">
            <a:extLst>
              <a:ext uri="{FF2B5EF4-FFF2-40B4-BE49-F238E27FC236}">
                <a16:creationId xmlns:a16="http://schemas.microsoft.com/office/drawing/2014/main" id="{79A86295-CEA5-4675-A1B1-2678AE1E6E26}"/>
              </a:ext>
            </a:extLst>
          </p:cNvPr>
          <p:cNvSpPr>
            <a:spLocks noGrp="1"/>
          </p:cNvSpPr>
          <p:nvPr>
            <p:ph type="sldNum" sz="quarter" idx="12"/>
          </p:nvPr>
        </p:nvSpPr>
        <p:spPr>
          <a:xfrm>
            <a:off x="11525251" y="6570616"/>
            <a:ext cx="332316" cy="288925"/>
          </a:xfrm>
        </p:spPr>
        <p:txBody>
          <a:bodyPr wrap="none" anchor="ctr">
            <a:normAutofit/>
          </a:bodyPr>
          <a:lstStyle/>
          <a:p>
            <a:pPr>
              <a:spcAft>
                <a:spcPts val="600"/>
              </a:spcAft>
              <a:defRPr/>
            </a:pPr>
            <a:fld id="{05BC9FAB-BDC1-47C0-A8BB-6E12A8205D33}" type="slidenum">
              <a:rPr lang="de-DE"/>
              <a:pPr>
                <a:spcAft>
                  <a:spcPts val="600"/>
                </a:spcAft>
                <a:defRPr/>
              </a:pPr>
              <a:t>34</a:t>
            </a:fld>
            <a:endParaRPr lang="de-DE"/>
          </a:p>
        </p:txBody>
      </p:sp>
      <p:pic>
        <p:nvPicPr>
          <p:cNvPr id="9" name="Grafik 9" descr="Ein Bild, das Vogel, Screenshot, Reiher, sitzend enthält.&#10;&#10;Mit sehr hoher Zuverlässigkeit generierte Beschreibung">
            <a:extLst>
              <a:ext uri="{FF2B5EF4-FFF2-40B4-BE49-F238E27FC236}">
                <a16:creationId xmlns:a16="http://schemas.microsoft.com/office/drawing/2014/main" id="{0CB9DC23-CF3C-4458-A321-5087941D878E}"/>
              </a:ext>
            </a:extLst>
          </p:cNvPr>
          <p:cNvPicPr>
            <a:picLocks noChangeAspect="1"/>
          </p:cNvPicPr>
          <p:nvPr/>
        </p:nvPicPr>
        <p:blipFill>
          <a:blip r:embed="rId3"/>
          <a:stretch>
            <a:fillRect/>
          </a:stretch>
        </p:blipFill>
        <p:spPr>
          <a:xfrm>
            <a:off x="6476172" y="838425"/>
            <a:ext cx="4838700" cy="22035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Textfeld 10">
            <a:extLst>
              <a:ext uri="{FF2B5EF4-FFF2-40B4-BE49-F238E27FC236}">
                <a16:creationId xmlns:a16="http://schemas.microsoft.com/office/drawing/2014/main" id="{EDCAB208-5E24-4EE7-904B-82B58805C17E}"/>
              </a:ext>
            </a:extLst>
          </p:cNvPr>
          <p:cNvSpPr txBox="1"/>
          <p:nvPr/>
        </p:nvSpPr>
        <p:spPr>
          <a:xfrm>
            <a:off x="6612169" y="3062551"/>
            <a:ext cx="2646878" cy="276999"/>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sz="1200">
                <a:latin typeface="Arial"/>
                <a:cs typeface="Arial"/>
              </a:rPr>
              <a:t>Paragraphs from segment 'Decision'</a:t>
            </a:r>
            <a:endParaRPr lang="de-DE" sz="1200" dirty="0">
              <a:latin typeface="Arial" pitchFamily="34" charset="0"/>
            </a:endParaRPr>
          </a:p>
        </p:txBody>
      </p:sp>
      <p:sp>
        <p:nvSpPr>
          <p:cNvPr id="14" name="Textfeld 13">
            <a:extLst>
              <a:ext uri="{FF2B5EF4-FFF2-40B4-BE49-F238E27FC236}">
                <a16:creationId xmlns:a16="http://schemas.microsoft.com/office/drawing/2014/main" id="{9215E2DD-2F62-4FEE-B912-9BE3258106BD}"/>
              </a:ext>
            </a:extLst>
          </p:cNvPr>
          <p:cNvSpPr txBox="1"/>
          <p:nvPr/>
        </p:nvSpPr>
        <p:spPr>
          <a:xfrm>
            <a:off x="6593023" y="6164159"/>
            <a:ext cx="2529860" cy="276999"/>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sz="1200">
                <a:latin typeface="Arial"/>
                <a:cs typeface="Arial"/>
              </a:rPr>
              <a:t>Paragraphs from segment Reason</a:t>
            </a:r>
            <a:endParaRPr lang="de-DE" sz="1200" dirty="0">
              <a:latin typeface="Arial" pitchFamily="34" charset="0"/>
            </a:endParaRPr>
          </a:p>
        </p:txBody>
      </p:sp>
      <p:sp>
        <p:nvSpPr>
          <p:cNvPr id="15" name="Textfeld 14">
            <a:extLst>
              <a:ext uri="{FF2B5EF4-FFF2-40B4-BE49-F238E27FC236}">
                <a16:creationId xmlns:a16="http://schemas.microsoft.com/office/drawing/2014/main" id="{78A10944-183F-46CB-890B-549193848FEC}"/>
              </a:ext>
            </a:extLst>
          </p:cNvPr>
          <p:cNvSpPr txBox="1"/>
          <p:nvPr/>
        </p:nvSpPr>
        <p:spPr>
          <a:xfrm>
            <a:off x="9859284" y="6164158"/>
            <a:ext cx="2398413" cy="246221"/>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sz="1000" dirty="0">
                <a:cs typeface="Arial"/>
              </a:rPr>
              <a:t>Source: BGH, </a:t>
            </a:r>
            <a:r>
              <a:rPr lang="de-DE" sz="1000">
                <a:ea typeface="+mn-lt"/>
                <a:cs typeface="+mn-lt"/>
              </a:rPr>
              <a:t>EnVR 27/10, 24.5.2011 </a:t>
            </a:r>
            <a:r>
              <a:rPr lang="de-DE" sz="1000" dirty="0">
                <a:ea typeface="+mn-lt"/>
                <a:cs typeface="+mn-lt"/>
              </a:rPr>
              <a:t> </a:t>
            </a:r>
            <a:endParaRPr lang="de-DE" sz="1000" dirty="0">
              <a:cs typeface="Arial"/>
            </a:endParaRPr>
          </a:p>
        </p:txBody>
      </p:sp>
    </p:spTree>
    <p:extLst>
      <p:ext uri="{BB962C8B-B14F-4D97-AF65-F5344CB8AC3E}">
        <p14:creationId xmlns:p14="http://schemas.microsoft.com/office/powerpoint/2010/main" val="1329083692"/>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1E068D-C02E-4FEC-A588-1C7D19C67BB9}"/>
              </a:ext>
            </a:extLst>
          </p:cNvPr>
          <p:cNvSpPr>
            <a:spLocks noGrp="1"/>
          </p:cNvSpPr>
          <p:nvPr>
            <p:ph type="title"/>
          </p:nvPr>
        </p:nvSpPr>
        <p:spPr/>
        <p:txBody>
          <a:bodyPr/>
          <a:lstStyle/>
          <a:p>
            <a:r>
              <a:rPr lang="de-DE"/>
              <a:t>Segmentation</a:t>
            </a:r>
          </a:p>
        </p:txBody>
      </p:sp>
      <p:graphicFrame>
        <p:nvGraphicFramePr>
          <p:cNvPr id="7" name="Tabelle 7">
            <a:extLst>
              <a:ext uri="{FF2B5EF4-FFF2-40B4-BE49-F238E27FC236}">
                <a16:creationId xmlns:a16="http://schemas.microsoft.com/office/drawing/2014/main" id="{F505476D-13BE-41F8-96CE-EA7D7452881E}"/>
              </a:ext>
            </a:extLst>
          </p:cNvPr>
          <p:cNvGraphicFramePr>
            <a:graphicFrameLocks noGrp="1"/>
          </p:cNvGraphicFramePr>
          <p:nvPr>
            <p:ph idx="1"/>
            <p:extLst>
              <p:ext uri="{D42A27DB-BD31-4B8C-83A1-F6EECF244321}">
                <p14:modId xmlns:p14="http://schemas.microsoft.com/office/powerpoint/2010/main" val="135638392"/>
              </p:ext>
            </p:extLst>
          </p:nvPr>
        </p:nvGraphicFramePr>
        <p:xfrm>
          <a:off x="2492773" y="1650361"/>
          <a:ext cx="9264787" cy="4079233"/>
        </p:xfrm>
        <a:graphic>
          <a:graphicData uri="http://schemas.openxmlformats.org/drawingml/2006/table">
            <a:tbl>
              <a:tblPr firstRow="1" firstCol="1" bandRow="1">
                <a:tableStyleId>{7DF18680-E054-41AD-8BC1-D1AEF772440D}</a:tableStyleId>
              </a:tblPr>
              <a:tblGrid>
                <a:gridCol w="2395130">
                  <a:extLst>
                    <a:ext uri="{9D8B030D-6E8A-4147-A177-3AD203B41FA5}">
                      <a16:colId xmlns:a16="http://schemas.microsoft.com/office/drawing/2014/main" val="2692439673"/>
                    </a:ext>
                  </a:extLst>
                </a:gridCol>
                <a:gridCol w="1435928">
                  <a:extLst>
                    <a:ext uri="{9D8B030D-6E8A-4147-A177-3AD203B41FA5}">
                      <a16:colId xmlns:a16="http://schemas.microsoft.com/office/drawing/2014/main" val="2801952827"/>
                    </a:ext>
                  </a:extLst>
                </a:gridCol>
                <a:gridCol w="1550802">
                  <a:extLst>
                    <a:ext uri="{9D8B030D-6E8A-4147-A177-3AD203B41FA5}">
                      <a16:colId xmlns:a16="http://schemas.microsoft.com/office/drawing/2014/main" val="2102572224"/>
                    </a:ext>
                  </a:extLst>
                </a:gridCol>
                <a:gridCol w="1578512">
                  <a:extLst>
                    <a:ext uri="{9D8B030D-6E8A-4147-A177-3AD203B41FA5}">
                      <a16:colId xmlns:a16="http://schemas.microsoft.com/office/drawing/2014/main" val="2622200547"/>
                    </a:ext>
                  </a:extLst>
                </a:gridCol>
                <a:gridCol w="2304415">
                  <a:extLst>
                    <a:ext uri="{9D8B030D-6E8A-4147-A177-3AD203B41FA5}">
                      <a16:colId xmlns:a16="http://schemas.microsoft.com/office/drawing/2014/main" val="3815857631"/>
                    </a:ext>
                  </a:extLst>
                </a:gridCol>
              </a:tblGrid>
              <a:tr h="370840">
                <a:tc>
                  <a:txBody>
                    <a:bodyPr/>
                    <a:lstStyle/>
                    <a:p>
                      <a:endParaRPr lang="de-DE"/>
                    </a:p>
                  </a:txBody>
                  <a:tcPr/>
                </a:tc>
                <a:tc>
                  <a:txBody>
                    <a:bodyPr/>
                    <a:lstStyle/>
                    <a:p>
                      <a:r>
                        <a:rPr lang="de-DE" b="0"/>
                        <a:t>Precision</a:t>
                      </a:r>
                      <a:endParaRPr lang="de-DE" b="0" dirty="0"/>
                    </a:p>
                  </a:txBody>
                  <a:tcPr/>
                </a:tc>
                <a:tc>
                  <a:txBody>
                    <a:bodyPr/>
                    <a:lstStyle/>
                    <a:p>
                      <a:r>
                        <a:rPr lang="de-DE" b="0"/>
                        <a:t>Recall</a:t>
                      </a:r>
                      <a:endParaRPr lang="de-DE" b="0" dirty="0"/>
                    </a:p>
                  </a:txBody>
                  <a:tcPr/>
                </a:tc>
                <a:tc>
                  <a:txBody>
                    <a:bodyPr/>
                    <a:lstStyle/>
                    <a:p>
                      <a:r>
                        <a:rPr lang="de-DE" b="0"/>
                        <a:t>F1-Score</a:t>
                      </a:r>
                      <a:endParaRPr lang="de-DE" b="0" dirty="0"/>
                    </a:p>
                  </a:txBody>
                  <a:tcPr/>
                </a:tc>
                <a:tc>
                  <a:txBody>
                    <a:bodyPr/>
                    <a:lstStyle/>
                    <a:p>
                      <a:r>
                        <a:rPr lang="de-DE" b="0"/>
                        <a:t>Support</a:t>
                      </a:r>
                    </a:p>
                  </a:txBody>
                  <a:tcPr/>
                </a:tc>
                <a:extLst>
                  <a:ext uri="{0D108BD9-81ED-4DB2-BD59-A6C34878D82A}">
                    <a16:rowId xmlns:a16="http://schemas.microsoft.com/office/drawing/2014/main" val="3243453847"/>
                  </a:ext>
                </a:extLst>
              </a:tr>
              <a:tr h="370840">
                <a:tc>
                  <a:txBody>
                    <a:bodyPr/>
                    <a:lstStyle/>
                    <a:p>
                      <a:r>
                        <a:rPr lang="de-DE" b="0"/>
                        <a:t>Reference Number</a:t>
                      </a:r>
                    </a:p>
                  </a:txBody>
                  <a:tcPr>
                    <a:solidFill>
                      <a:schemeClr val="accent6">
                        <a:lumMod val="75000"/>
                      </a:schemeClr>
                    </a:solidFill>
                  </a:tcPr>
                </a:tc>
                <a:tc>
                  <a:txBody>
                    <a:bodyPr/>
                    <a:lstStyle/>
                    <a:p>
                      <a:r>
                        <a:rPr lang="de-DE"/>
                        <a:t>0.88</a:t>
                      </a:r>
                    </a:p>
                  </a:txBody>
                  <a:tcPr/>
                </a:tc>
                <a:tc>
                  <a:txBody>
                    <a:bodyPr/>
                    <a:lstStyle/>
                    <a:p>
                      <a:r>
                        <a:rPr lang="de-DE"/>
                        <a:t>0.80</a:t>
                      </a:r>
                    </a:p>
                  </a:txBody>
                  <a:tcPr/>
                </a:tc>
                <a:tc>
                  <a:txBody>
                    <a:bodyPr/>
                    <a:lstStyle/>
                    <a:p>
                      <a:r>
                        <a:rPr lang="de-DE"/>
                        <a:t>0.84</a:t>
                      </a:r>
                    </a:p>
                  </a:txBody>
                  <a:tcPr/>
                </a:tc>
                <a:tc>
                  <a:txBody>
                    <a:bodyPr/>
                    <a:lstStyle/>
                    <a:p>
                      <a:r>
                        <a:rPr lang="de-DE"/>
                        <a:t>2703</a:t>
                      </a:r>
                    </a:p>
                  </a:txBody>
                  <a:tcPr/>
                </a:tc>
                <a:extLst>
                  <a:ext uri="{0D108BD9-81ED-4DB2-BD59-A6C34878D82A}">
                    <a16:rowId xmlns:a16="http://schemas.microsoft.com/office/drawing/2014/main" val="1703239976"/>
                  </a:ext>
                </a:extLst>
              </a:tr>
              <a:tr h="370839">
                <a:tc>
                  <a:txBody>
                    <a:bodyPr/>
                    <a:lstStyle/>
                    <a:p>
                      <a:pPr lvl="0">
                        <a:buNone/>
                      </a:pPr>
                      <a:r>
                        <a:rPr lang="de-DE" b="0"/>
                        <a:t>Court</a:t>
                      </a:r>
                      <a:endParaRPr lang="de-DE"/>
                    </a:p>
                  </a:txBody>
                  <a:tcPr>
                    <a:solidFill>
                      <a:schemeClr val="accent6">
                        <a:lumMod val="75000"/>
                      </a:schemeClr>
                    </a:solidFill>
                  </a:tcPr>
                </a:tc>
                <a:tc>
                  <a:txBody>
                    <a:bodyPr/>
                    <a:lstStyle/>
                    <a:p>
                      <a:pPr lvl="0">
                        <a:buNone/>
                      </a:pPr>
                      <a:r>
                        <a:rPr lang="de-DE"/>
                        <a:t>0.96</a:t>
                      </a:r>
                    </a:p>
                  </a:txBody>
                  <a:tcPr/>
                </a:tc>
                <a:tc>
                  <a:txBody>
                    <a:bodyPr/>
                    <a:lstStyle/>
                    <a:p>
                      <a:pPr lvl="0">
                        <a:buNone/>
                      </a:pPr>
                      <a:r>
                        <a:rPr lang="de-DE"/>
                        <a:t>0.99</a:t>
                      </a:r>
                    </a:p>
                  </a:txBody>
                  <a:tcPr/>
                </a:tc>
                <a:tc>
                  <a:txBody>
                    <a:bodyPr/>
                    <a:lstStyle/>
                    <a:p>
                      <a:pPr lvl="0">
                        <a:buNone/>
                      </a:pPr>
                      <a:r>
                        <a:rPr lang="de-DE"/>
                        <a:t>0.97</a:t>
                      </a:r>
                    </a:p>
                  </a:txBody>
                  <a:tcPr/>
                </a:tc>
                <a:tc>
                  <a:txBody>
                    <a:bodyPr/>
                    <a:lstStyle/>
                    <a:p>
                      <a:pPr lvl="0">
                        <a:buNone/>
                      </a:pPr>
                      <a:r>
                        <a:rPr lang="de-DE"/>
                        <a:t>2703</a:t>
                      </a:r>
                    </a:p>
                  </a:txBody>
                  <a:tcPr/>
                </a:tc>
                <a:extLst>
                  <a:ext uri="{0D108BD9-81ED-4DB2-BD59-A6C34878D82A}">
                    <a16:rowId xmlns:a16="http://schemas.microsoft.com/office/drawing/2014/main" val="1642343616"/>
                  </a:ext>
                </a:extLst>
              </a:tr>
              <a:tr h="370839">
                <a:tc>
                  <a:txBody>
                    <a:bodyPr/>
                    <a:lstStyle/>
                    <a:p>
                      <a:pPr lvl="0">
                        <a:buNone/>
                      </a:pPr>
                      <a:r>
                        <a:rPr lang="de-DE" b="0"/>
                        <a:t>Type of Decision</a:t>
                      </a:r>
                      <a:endParaRPr lang="de-DE"/>
                    </a:p>
                  </a:txBody>
                  <a:tcPr>
                    <a:solidFill>
                      <a:schemeClr val="accent6">
                        <a:lumMod val="75000"/>
                      </a:schemeClr>
                    </a:solidFill>
                  </a:tcPr>
                </a:tc>
                <a:tc>
                  <a:txBody>
                    <a:bodyPr/>
                    <a:lstStyle/>
                    <a:p>
                      <a:pPr lvl="0">
                        <a:buNone/>
                      </a:pPr>
                      <a:r>
                        <a:rPr lang="de-DE"/>
                        <a:t>0.75</a:t>
                      </a:r>
                    </a:p>
                  </a:txBody>
                  <a:tcPr/>
                </a:tc>
                <a:tc>
                  <a:txBody>
                    <a:bodyPr/>
                    <a:lstStyle/>
                    <a:p>
                      <a:pPr lvl="0">
                        <a:buNone/>
                      </a:pPr>
                      <a:r>
                        <a:rPr lang="de-DE"/>
                        <a:t>1.00</a:t>
                      </a:r>
                    </a:p>
                  </a:txBody>
                  <a:tcPr/>
                </a:tc>
                <a:tc>
                  <a:txBody>
                    <a:bodyPr/>
                    <a:lstStyle/>
                    <a:p>
                      <a:pPr lvl="0">
                        <a:buNone/>
                      </a:pPr>
                      <a:r>
                        <a:rPr lang="de-DE"/>
                        <a:t>0.86</a:t>
                      </a:r>
                    </a:p>
                  </a:txBody>
                  <a:tcPr/>
                </a:tc>
                <a:tc>
                  <a:txBody>
                    <a:bodyPr/>
                    <a:lstStyle/>
                    <a:p>
                      <a:pPr lvl="0">
                        <a:buNone/>
                      </a:pPr>
                      <a:r>
                        <a:rPr lang="de-DE"/>
                        <a:t>2703</a:t>
                      </a:r>
                    </a:p>
                  </a:txBody>
                  <a:tcPr/>
                </a:tc>
                <a:extLst>
                  <a:ext uri="{0D108BD9-81ED-4DB2-BD59-A6C34878D82A}">
                    <a16:rowId xmlns:a16="http://schemas.microsoft.com/office/drawing/2014/main" val="730960749"/>
                  </a:ext>
                </a:extLst>
              </a:tr>
              <a:tr h="370840">
                <a:tc>
                  <a:txBody>
                    <a:bodyPr/>
                    <a:lstStyle/>
                    <a:p>
                      <a:pPr lvl="0">
                        <a:buNone/>
                      </a:pPr>
                      <a:r>
                        <a:rPr lang="de-DE" b="0"/>
                        <a:t>Date</a:t>
                      </a:r>
                    </a:p>
                  </a:txBody>
                  <a:tcPr>
                    <a:solidFill>
                      <a:schemeClr val="accent6">
                        <a:lumMod val="75000"/>
                      </a:schemeClr>
                    </a:solidFill>
                  </a:tcPr>
                </a:tc>
                <a:tc>
                  <a:txBody>
                    <a:bodyPr/>
                    <a:lstStyle/>
                    <a:p>
                      <a:pPr lvl="0">
                        <a:buNone/>
                      </a:pPr>
                      <a:r>
                        <a:rPr lang="de-DE"/>
                        <a:t>0.92</a:t>
                      </a:r>
                    </a:p>
                  </a:txBody>
                  <a:tcPr/>
                </a:tc>
                <a:tc>
                  <a:txBody>
                    <a:bodyPr/>
                    <a:lstStyle/>
                    <a:p>
                      <a:pPr lvl="0">
                        <a:buNone/>
                      </a:pPr>
                      <a:r>
                        <a:rPr lang="de-DE"/>
                        <a:t>0.99</a:t>
                      </a:r>
                    </a:p>
                  </a:txBody>
                  <a:tcPr/>
                </a:tc>
                <a:tc>
                  <a:txBody>
                    <a:bodyPr/>
                    <a:lstStyle/>
                    <a:p>
                      <a:pPr lvl="0">
                        <a:buNone/>
                      </a:pPr>
                      <a:r>
                        <a:rPr lang="de-DE"/>
                        <a:t>0.96</a:t>
                      </a:r>
                    </a:p>
                  </a:txBody>
                  <a:tcPr/>
                </a:tc>
                <a:tc>
                  <a:txBody>
                    <a:bodyPr/>
                    <a:lstStyle/>
                    <a:p>
                      <a:pPr lvl="0">
                        <a:buNone/>
                      </a:pPr>
                      <a:r>
                        <a:rPr lang="de-DE"/>
                        <a:t>2703</a:t>
                      </a:r>
                    </a:p>
                  </a:txBody>
                  <a:tcPr/>
                </a:tc>
                <a:extLst>
                  <a:ext uri="{0D108BD9-81ED-4DB2-BD59-A6C34878D82A}">
                    <a16:rowId xmlns:a16="http://schemas.microsoft.com/office/drawing/2014/main" val="3190655968"/>
                  </a:ext>
                </a:extLst>
              </a:tr>
              <a:tr h="370839">
                <a:tc>
                  <a:txBody>
                    <a:bodyPr/>
                    <a:lstStyle/>
                    <a:p>
                      <a:pPr lvl="0">
                        <a:buNone/>
                      </a:pPr>
                      <a:r>
                        <a:rPr lang="de-DE" b="0"/>
                        <a:t>Applied Laws</a:t>
                      </a:r>
                    </a:p>
                  </a:txBody>
                  <a:tcPr>
                    <a:solidFill>
                      <a:schemeClr val="accent6">
                        <a:lumMod val="75000"/>
                      </a:schemeClr>
                    </a:solidFill>
                  </a:tcPr>
                </a:tc>
                <a:tc>
                  <a:txBody>
                    <a:bodyPr/>
                    <a:lstStyle/>
                    <a:p>
                      <a:pPr lvl="0">
                        <a:buNone/>
                      </a:pPr>
                      <a:r>
                        <a:rPr lang="de-DE"/>
                        <a:t>0.97</a:t>
                      </a:r>
                    </a:p>
                  </a:txBody>
                  <a:tcPr/>
                </a:tc>
                <a:tc>
                  <a:txBody>
                    <a:bodyPr/>
                    <a:lstStyle/>
                    <a:p>
                      <a:pPr lvl="0">
                        <a:buNone/>
                      </a:pPr>
                      <a:r>
                        <a:rPr lang="de-DE"/>
                        <a:t>0.96</a:t>
                      </a:r>
                    </a:p>
                  </a:txBody>
                  <a:tcPr/>
                </a:tc>
                <a:tc>
                  <a:txBody>
                    <a:bodyPr/>
                    <a:lstStyle/>
                    <a:p>
                      <a:pPr lvl="0">
                        <a:buNone/>
                      </a:pPr>
                      <a:r>
                        <a:rPr lang="de-DE"/>
                        <a:t>0.97</a:t>
                      </a:r>
                    </a:p>
                  </a:txBody>
                  <a:tcPr/>
                </a:tc>
                <a:tc>
                  <a:txBody>
                    <a:bodyPr/>
                    <a:lstStyle/>
                    <a:p>
                      <a:pPr lvl="0">
                        <a:buNone/>
                      </a:pPr>
                      <a:r>
                        <a:rPr lang="de-DE"/>
                        <a:t>2375</a:t>
                      </a:r>
                    </a:p>
                  </a:txBody>
                  <a:tcPr/>
                </a:tc>
                <a:extLst>
                  <a:ext uri="{0D108BD9-81ED-4DB2-BD59-A6C34878D82A}">
                    <a16:rowId xmlns:a16="http://schemas.microsoft.com/office/drawing/2014/main" val="4109050393"/>
                  </a:ext>
                </a:extLst>
              </a:tr>
              <a:tr h="370838">
                <a:tc>
                  <a:txBody>
                    <a:bodyPr/>
                    <a:lstStyle/>
                    <a:p>
                      <a:pPr lvl="0">
                        <a:buNone/>
                      </a:pPr>
                      <a:r>
                        <a:rPr lang="de-DE" b="0"/>
                        <a:t>Guiding Principle</a:t>
                      </a:r>
                    </a:p>
                  </a:txBody>
                  <a:tcPr>
                    <a:solidFill>
                      <a:schemeClr val="bg1">
                        <a:lumMod val="50000"/>
                      </a:schemeClr>
                    </a:solidFill>
                  </a:tcPr>
                </a:tc>
                <a:tc>
                  <a:txBody>
                    <a:bodyPr/>
                    <a:lstStyle/>
                    <a:p>
                      <a:pPr lvl="0">
                        <a:buNone/>
                      </a:pPr>
                      <a:r>
                        <a:rPr lang="de-DE"/>
                        <a:t>0.74</a:t>
                      </a:r>
                    </a:p>
                  </a:txBody>
                  <a:tcPr/>
                </a:tc>
                <a:tc>
                  <a:txBody>
                    <a:bodyPr/>
                    <a:lstStyle/>
                    <a:p>
                      <a:pPr lvl="0">
                        <a:buNone/>
                      </a:pPr>
                      <a:r>
                        <a:rPr lang="de-DE"/>
                        <a:t>0.40</a:t>
                      </a:r>
                    </a:p>
                  </a:txBody>
                  <a:tcPr/>
                </a:tc>
                <a:tc>
                  <a:txBody>
                    <a:bodyPr/>
                    <a:lstStyle/>
                    <a:p>
                      <a:pPr lvl="0">
                        <a:buNone/>
                      </a:pPr>
                      <a:r>
                        <a:rPr lang="de-DE"/>
                        <a:t>0.62</a:t>
                      </a:r>
                    </a:p>
                  </a:txBody>
                  <a:tcPr/>
                </a:tc>
                <a:tc>
                  <a:txBody>
                    <a:bodyPr/>
                    <a:lstStyle/>
                    <a:p>
                      <a:pPr lvl="0">
                        <a:buNone/>
                      </a:pPr>
                      <a:r>
                        <a:rPr lang="de-DE"/>
                        <a:t>5232</a:t>
                      </a:r>
                    </a:p>
                  </a:txBody>
                  <a:tcPr/>
                </a:tc>
                <a:extLst>
                  <a:ext uri="{0D108BD9-81ED-4DB2-BD59-A6C34878D82A}">
                    <a16:rowId xmlns:a16="http://schemas.microsoft.com/office/drawing/2014/main" val="1572881575"/>
                  </a:ext>
                </a:extLst>
              </a:tr>
              <a:tr h="370840">
                <a:tc>
                  <a:txBody>
                    <a:bodyPr/>
                    <a:lstStyle/>
                    <a:p>
                      <a:r>
                        <a:rPr lang="de-DE" b="0"/>
                        <a:t>Decision</a:t>
                      </a:r>
                    </a:p>
                  </a:txBody>
                  <a:tcPr>
                    <a:solidFill>
                      <a:schemeClr val="accent5">
                        <a:lumMod val="60000"/>
                        <a:lumOff val="40000"/>
                      </a:schemeClr>
                    </a:solidFill>
                  </a:tcPr>
                </a:tc>
                <a:tc>
                  <a:txBody>
                    <a:bodyPr/>
                    <a:lstStyle/>
                    <a:p>
                      <a:r>
                        <a:rPr lang="de-DE"/>
                        <a:t>0.95</a:t>
                      </a:r>
                    </a:p>
                  </a:txBody>
                  <a:tcPr/>
                </a:tc>
                <a:tc>
                  <a:txBody>
                    <a:bodyPr/>
                    <a:lstStyle/>
                    <a:p>
                      <a:r>
                        <a:rPr lang="de-DE"/>
                        <a:t>0.82</a:t>
                      </a:r>
                    </a:p>
                  </a:txBody>
                  <a:tcPr/>
                </a:tc>
                <a:tc>
                  <a:txBody>
                    <a:bodyPr/>
                    <a:lstStyle/>
                    <a:p>
                      <a:r>
                        <a:rPr lang="de-DE"/>
                        <a:t>0.88</a:t>
                      </a:r>
                    </a:p>
                  </a:txBody>
                  <a:tcPr/>
                </a:tc>
                <a:tc>
                  <a:txBody>
                    <a:bodyPr/>
                    <a:lstStyle/>
                    <a:p>
                      <a:r>
                        <a:rPr lang="de-DE"/>
                        <a:t>12867</a:t>
                      </a:r>
                    </a:p>
                  </a:txBody>
                  <a:tcPr/>
                </a:tc>
                <a:extLst>
                  <a:ext uri="{0D108BD9-81ED-4DB2-BD59-A6C34878D82A}">
                    <a16:rowId xmlns:a16="http://schemas.microsoft.com/office/drawing/2014/main" val="236494072"/>
                  </a:ext>
                </a:extLst>
              </a:tr>
              <a:tr h="370840">
                <a:tc>
                  <a:txBody>
                    <a:bodyPr/>
                    <a:lstStyle/>
                    <a:p>
                      <a:r>
                        <a:rPr lang="de-DE" b="0"/>
                        <a:t>Facts</a:t>
                      </a:r>
                    </a:p>
                  </a:txBody>
                  <a:tcPr>
                    <a:solidFill>
                      <a:schemeClr val="accent5">
                        <a:lumMod val="60000"/>
                        <a:lumOff val="40000"/>
                      </a:schemeClr>
                    </a:solidFill>
                  </a:tcPr>
                </a:tc>
                <a:tc>
                  <a:txBody>
                    <a:bodyPr/>
                    <a:lstStyle/>
                    <a:p>
                      <a:r>
                        <a:rPr lang="de-DE"/>
                        <a:t>0.86</a:t>
                      </a:r>
                    </a:p>
                  </a:txBody>
                  <a:tcPr/>
                </a:tc>
                <a:tc>
                  <a:txBody>
                    <a:bodyPr/>
                    <a:lstStyle/>
                    <a:p>
                      <a:r>
                        <a:rPr lang="de-DE"/>
                        <a:t>0.92</a:t>
                      </a:r>
                    </a:p>
                  </a:txBody>
                  <a:tcPr/>
                </a:tc>
                <a:tc>
                  <a:txBody>
                    <a:bodyPr/>
                    <a:lstStyle/>
                    <a:p>
                      <a:r>
                        <a:rPr lang="de-DE"/>
                        <a:t>0.89</a:t>
                      </a:r>
                    </a:p>
                  </a:txBody>
                  <a:tcPr/>
                </a:tc>
                <a:tc>
                  <a:txBody>
                    <a:bodyPr/>
                    <a:lstStyle/>
                    <a:p>
                      <a:r>
                        <a:rPr lang="de-DE"/>
                        <a:t>64914</a:t>
                      </a:r>
                    </a:p>
                  </a:txBody>
                  <a:tcPr/>
                </a:tc>
                <a:extLst>
                  <a:ext uri="{0D108BD9-81ED-4DB2-BD59-A6C34878D82A}">
                    <a16:rowId xmlns:a16="http://schemas.microsoft.com/office/drawing/2014/main" val="1774393994"/>
                  </a:ext>
                </a:extLst>
              </a:tr>
              <a:tr h="370840">
                <a:tc>
                  <a:txBody>
                    <a:bodyPr/>
                    <a:lstStyle/>
                    <a:p>
                      <a:pPr lvl="0">
                        <a:buNone/>
                      </a:pPr>
                      <a:r>
                        <a:rPr lang="de-DE" b="0"/>
                        <a:t>Reasoning</a:t>
                      </a:r>
                    </a:p>
                  </a:txBody>
                  <a:tcPr>
                    <a:solidFill>
                      <a:schemeClr val="accent5">
                        <a:lumMod val="60000"/>
                        <a:lumOff val="40000"/>
                      </a:schemeClr>
                    </a:solidFill>
                  </a:tcPr>
                </a:tc>
                <a:tc>
                  <a:txBody>
                    <a:bodyPr/>
                    <a:lstStyle/>
                    <a:p>
                      <a:r>
                        <a:rPr lang="de-DE"/>
                        <a:t>0.90</a:t>
                      </a:r>
                    </a:p>
                  </a:txBody>
                  <a:tcPr/>
                </a:tc>
                <a:tc>
                  <a:txBody>
                    <a:bodyPr/>
                    <a:lstStyle/>
                    <a:p>
                      <a:r>
                        <a:rPr lang="de-DE"/>
                        <a:t>0.88</a:t>
                      </a:r>
                    </a:p>
                  </a:txBody>
                  <a:tcPr/>
                </a:tc>
                <a:tc>
                  <a:txBody>
                    <a:bodyPr/>
                    <a:lstStyle/>
                    <a:p>
                      <a:r>
                        <a:rPr lang="de-DE"/>
                        <a:t>0.89</a:t>
                      </a:r>
                    </a:p>
                  </a:txBody>
                  <a:tcPr/>
                </a:tc>
                <a:tc>
                  <a:txBody>
                    <a:bodyPr/>
                    <a:lstStyle/>
                    <a:p>
                      <a:r>
                        <a:rPr lang="de-DE"/>
                        <a:t>74646</a:t>
                      </a:r>
                    </a:p>
                  </a:txBody>
                  <a:tcPr/>
                </a:tc>
                <a:extLst>
                  <a:ext uri="{0D108BD9-81ED-4DB2-BD59-A6C34878D82A}">
                    <a16:rowId xmlns:a16="http://schemas.microsoft.com/office/drawing/2014/main" val="1514523254"/>
                  </a:ext>
                </a:extLst>
              </a:tr>
              <a:tr h="370838">
                <a:tc>
                  <a:txBody>
                    <a:bodyPr/>
                    <a:lstStyle/>
                    <a:p>
                      <a:pPr lvl="0">
                        <a:buNone/>
                      </a:pPr>
                      <a:r>
                        <a:rPr lang="de-DE" b="0"/>
                        <a:t>Previous Instance</a:t>
                      </a:r>
                      <a:endParaRPr lang="de-DE" b="0" dirty="0"/>
                    </a:p>
                  </a:txBody>
                  <a:tcPr>
                    <a:solidFill>
                      <a:schemeClr val="accent5">
                        <a:lumMod val="60000"/>
                        <a:lumOff val="40000"/>
                      </a:schemeClr>
                    </a:solidFill>
                  </a:tcPr>
                </a:tc>
                <a:tc>
                  <a:txBody>
                    <a:bodyPr/>
                    <a:lstStyle/>
                    <a:p>
                      <a:pPr lvl="0">
                        <a:buNone/>
                      </a:pPr>
                      <a:r>
                        <a:rPr lang="de-DE"/>
                        <a:t>0.99</a:t>
                      </a:r>
                      <a:endParaRPr lang="de-DE" dirty="0"/>
                    </a:p>
                  </a:txBody>
                  <a:tcPr/>
                </a:tc>
                <a:tc>
                  <a:txBody>
                    <a:bodyPr/>
                    <a:lstStyle/>
                    <a:p>
                      <a:pPr lvl="0">
                        <a:buNone/>
                      </a:pPr>
                      <a:r>
                        <a:rPr lang="de-DE"/>
                        <a:t>1.00</a:t>
                      </a:r>
                      <a:endParaRPr lang="de-DE" dirty="0"/>
                    </a:p>
                  </a:txBody>
                  <a:tcPr/>
                </a:tc>
                <a:tc>
                  <a:txBody>
                    <a:bodyPr/>
                    <a:lstStyle/>
                    <a:p>
                      <a:pPr lvl="0">
                        <a:buNone/>
                      </a:pPr>
                      <a:r>
                        <a:rPr lang="de-DE"/>
                        <a:t>1.00</a:t>
                      </a:r>
                      <a:endParaRPr lang="de-DE" dirty="0"/>
                    </a:p>
                  </a:txBody>
                  <a:tcPr/>
                </a:tc>
                <a:tc>
                  <a:txBody>
                    <a:bodyPr/>
                    <a:lstStyle/>
                    <a:p>
                      <a:pPr lvl="0">
                        <a:buNone/>
                      </a:pPr>
                      <a:r>
                        <a:rPr lang="de-DE"/>
                        <a:t>2499</a:t>
                      </a:r>
                      <a:endParaRPr lang="de-DE" dirty="0"/>
                    </a:p>
                  </a:txBody>
                  <a:tcPr/>
                </a:tc>
                <a:extLst>
                  <a:ext uri="{0D108BD9-81ED-4DB2-BD59-A6C34878D82A}">
                    <a16:rowId xmlns:a16="http://schemas.microsoft.com/office/drawing/2014/main" val="2417527342"/>
                  </a:ext>
                </a:extLst>
              </a:tr>
            </a:tbl>
          </a:graphicData>
        </a:graphic>
      </p:graphicFrame>
      <p:sp>
        <p:nvSpPr>
          <p:cNvPr id="4" name="Datumsplatzhalter 3">
            <a:extLst>
              <a:ext uri="{FF2B5EF4-FFF2-40B4-BE49-F238E27FC236}">
                <a16:creationId xmlns:a16="http://schemas.microsoft.com/office/drawing/2014/main" id="{375C47CF-9914-4A86-9FC8-F92756A8117B}"/>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AEABA00A-D84D-4E15-A1E0-CFB814EC4737}"/>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3884D7C5-EB45-4DD6-AE26-500DC69F0BF9}"/>
              </a:ext>
            </a:extLst>
          </p:cNvPr>
          <p:cNvSpPr>
            <a:spLocks noGrp="1"/>
          </p:cNvSpPr>
          <p:nvPr>
            <p:ph type="sldNum" sz="quarter" idx="12"/>
          </p:nvPr>
        </p:nvSpPr>
        <p:spPr/>
        <p:txBody>
          <a:bodyPr/>
          <a:lstStyle/>
          <a:p>
            <a:pPr>
              <a:defRPr/>
            </a:pPr>
            <a:fld id="{05BC9FAB-BDC1-47C0-A8BB-6E12A8205D33}" type="slidenum">
              <a:rPr lang="de-DE"/>
              <a:pPr>
                <a:defRPr/>
              </a:pPr>
              <a:t>35</a:t>
            </a:fld>
            <a:endParaRPr lang="de-DE" dirty="0"/>
          </a:p>
        </p:txBody>
      </p:sp>
      <p:sp>
        <p:nvSpPr>
          <p:cNvPr id="3" name="Textfeld 2">
            <a:extLst>
              <a:ext uri="{FF2B5EF4-FFF2-40B4-BE49-F238E27FC236}">
                <a16:creationId xmlns:a16="http://schemas.microsoft.com/office/drawing/2014/main" id="{17476157-8A96-4BD8-914A-6F2440CD8CC7}"/>
              </a:ext>
            </a:extLst>
          </p:cNvPr>
          <p:cNvSpPr txBox="1"/>
          <p:nvPr/>
        </p:nvSpPr>
        <p:spPr>
          <a:xfrm>
            <a:off x="290249" y="1121174"/>
            <a:ext cx="11469871"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ea typeface="+mn-lt"/>
                <a:cs typeface="+mn-lt"/>
              </a:rPr>
              <a:t>Linear Support Vector Classifier classifying paragraphs of a judgment under ZPO, when rubrum is split by lines</a:t>
            </a:r>
            <a:endParaRPr lang="de-DE">
              <a:cs typeface="Arial"/>
            </a:endParaRPr>
          </a:p>
        </p:txBody>
      </p:sp>
      <p:sp>
        <p:nvSpPr>
          <p:cNvPr id="8" name="Textfeld 7">
            <a:extLst>
              <a:ext uri="{FF2B5EF4-FFF2-40B4-BE49-F238E27FC236}">
                <a16:creationId xmlns:a16="http://schemas.microsoft.com/office/drawing/2014/main" id="{061E3849-BB36-47D5-AF84-460550645DA6}"/>
              </a:ext>
            </a:extLst>
          </p:cNvPr>
          <p:cNvSpPr txBox="1"/>
          <p:nvPr/>
        </p:nvSpPr>
        <p:spPr>
          <a:xfrm>
            <a:off x="234009" y="6065798"/>
            <a:ext cx="10687606" cy="646331"/>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latin typeface="Arial"/>
                <a:cs typeface="Arial"/>
              </a:rPr>
              <a:t>Notice the class ’Facts‘ (Tatbestand) which only exists as an independently labeled segment under ZPO</a:t>
            </a:r>
            <a:endParaRPr lang="de-DE">
              <a:ea typeface="+mn-lt"/>
              <a:cs typeface="+mn-lt"/>
            </a:endParaRPr>
          </a:p>
          <a:p>
            <a:pPr algn="l"/>
            <a:endParaRPr lang="de-DE" dirty="0">
              <a:latin typeface="Arial" pitchFamily="34" charset="0"/>
              <a:cs typeface="Arial"/>
            </a:endParaRPr>
          </a:p>
        </p:txBody>
      </p:sp>
      <p:sp>
        <p:nvSpPr>
          <p:cNvPr id="9" name="Geschweifte Klammer links 8">
            <a:extLst>
              <a:ext uri="{FF2B5EF4-FFF2-40B4-BE49-F238E27FC236}">
                <a16:creationId xmlns:a16="http://schemas.microsoft.com/office/drawing/2014/main" id="{512477F7-3FD3-4F40-8497-7C084C7B92D2}"/>
              </a:ext>
            </a:extLst>
          </p:cNvPr>
          <p:cNvSpPr/>
          <p:nvPr/>
        </p:nvSpPr>
        <p:spPr bwMode="auto">
          <a:xfrm>
            <a:off x="2062768" y="2045147"/>
            <a:ext cx="335418" cy="1806590"/>
          </a:xfrm>
          <a:prstGeom prst="leftBrace">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sp>
        <p:nvSpPr>
          <p:cNvPr id="10" name="Geschweifte Klammer links 9">
            <a:extLst>
              <a:ext uri="{FF2B5EF4-FFF2-40B4-BE49-F238E27FC236}">
                <a16:creationId xmlns:a16="http://schemas.microsoft.com/office/drawing/2014/main" id="{6E30A45D-950C-4384-95CF-7D0DB357AA00}"/>
              </a:ext>
            </a:extLst>
          </p:cNvPr>
          <p:cNvSpPr/>
          <p:nvPr/>
        </p:nvSpPr>
        <p:spPr bwMode="auto">
          <a:xfrm>
            <a:off x="2062768" y="4258393"/>
            <a:ext cx="335418" cy="1105857"/>
          </a:xfrm>
          <a:prstGeom prst="leftBrace">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sp>
        <p:nvSpPr>
          <p:cNvPr id="12" name="Textfeld 11">
            <a:extLst>
              <a:ext uri="{FF2B5EF4-FFF2-40B4-BE49-F238E27FC236}">
                <a16:creationId xmlns:a16="http://schemas.microsoft.com/office/drawing/2014/main" id="{720F2950-03A3-4DC5-8973-D743BC1A4E92}"/>
              </a:ext>
            </a:extLst>
          </p:cNvPr>
          <p:cNvSpPr txBox="1"/>
          <p:nvPr/>
        </p:nvSpPr>
        <p:spPr>
          <a:xfrm>
            <a:off x="941502" y="2765502"/>
            <a:ext cx="1005403"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algn="l"/>
            <a:r>
              <a:rPr lang="de-DE">
                <a:latin typeface="Arial"/>
                <a:cs typeface="Arial"/>
              </a:rPr>
              <a:t>Rubrum</a:t>
            </a:r>
            <a:endParaRPr lang="de-DE" dirty="0">
              <a:latin typeface="Arial" pitchFamily="34" charset="0"/>
            </a:endParaRPr>
          </a:p>
        </p:txBody>
      </p:sp>
      <p:sp>
        <p:nvSpPr>
          <p:cNvPr id="14" name="Textfeld 13">
            <a:extLst>
              <a:ext uri="{FF2B5EF4-FFF2-40B4-BE49-F238E27FC236}">
                <a16:creationId xmlns:a16="http://schemas.microsoft.com/office/drawing/2014/main" id="{9163DA28-206C-49B4-BEE8-066FF0A9F8F8}"/>
              </a:ext>
            </a:extLst>
          </p:cNvPr>
          <p:cNvSpPr txBox="1"/>
          <p:nvPr/>
        </p:nvSpPr>
        <p:spPr>
          <a:xfrm>
            <a:off x="233815" y="4627022"/>
            <a:ext cx="1813317"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latin typeface="Arial"/>
                <a:cs typeface="Arial"/>
              </a:rPr>
              <a:t>Body Segments</a:t>
            </a:r>
            <a:endParaRPr lang="de-DE" dirty="0">
              <a:latin typeface="Arial" pitchFamily="34" charset="0"/>
            </a:endParaRPr>
          </a:p>
        </p:txBody>
      </p:sp>
    </p:spTree>
    <p:extLst>
      <p:ext uri="{BB962C8B-B14F-4D97-AF65-F5344CB8AC3E}">
        <p14:creationId xmlns:p14="http://schemas.microsoft.com/office/powerpoint/2010/main" val="809780017"/>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1E068D-C02E-4FEC-A588-1C7D19C67BB9}"/>
              </a:ext>
            </a:extLst>
          </p:cNvPr>
          <p:cNvSpPr>
            <a:spLocks noGrp="1"/>
          </p:cNvSpPr>
          <p:nvPr>
            <p:ph type="title"/>
          </p:nvPr>
        </p:nvSpPr>
        <p:spPr/>
        <p:txBody>
          <a:bodyPr/>
          <a:lstStyle/>
          <a:p>
            <a:r>
              <a:rPr lang="de-DE"/>
              <a:t>Segmentation</a:t>
            </a:r>
          </a:p>
        </p:txBody>
      </p:sp>
      <p:graphicFrame>
        <p:nvGraphicFramePr>
          <p:cNvPr id="7" name="Tabelle 7">
            <a:extLst>
              <a:ext uri="{FF2B5EF4-FFF2-40B4-BE49-F238E27FC236}">
                <a16:creationId xmlns:a16="http://schemas.microsoft.com/office/drawing/2014/main" id="{F505476D-13BE-41F8-96CE-EA7D7452881E}"/>
              </a:ext>
            </a:extLst>
          </p:cNvPr>
          <p:cNvGraphicFramePr>
            <a:graphicFrameLocks noGrp="1"/>
          </p:cNvGraphicFramePr>
          <p:nvPr>
            <p:ph idx="1"/>
          </p:nvPr>
        </p:nvGraphicFramePr>
        <p:xfrm>
          <a:off x="2492773" y="1650361"/>
          <a:ext cx="9264787" cy="4079233"/>
        </p:xfrm>
        <a:graphic>
          <a:graphicData uri="http://schemas.openxmlformats.org/drawingml/2006/table">
            <a:tbl>
              <a:tblPr firstRow="1" firstCol="1" bandRow="1">
                <a:tableStyleId>{7DF18680-E054-41AD-8BC1-D1AEF772440D}</a:tableStyleId>
              </a:tblPr>
              <a:tblGrid>
                <a:gridCol w="2395130">
                  <a:extLst>
                    <a:ext uri="{9D8B030D-6E8A-4147-A177-3AD203B41FA5}">
                      <a16:colId xmlns:a16="http://schemas.microsoft.com/office/drawing/2014/main" val="2692439673"/>
                    </a:ext>
                  </a:extLst>
                </a:gridCol>
                <a:gridCol w="1435928">
                  <a:extLst>
                    <a:ext uri="{9D8B030D-6E8A-4147-A177-3AD203B41FA5}">
                      <a16:colId xmlns:a16="http://schemas.microsoft.com/office/drawing/2014/main" val="2801952827"/>
                    </a:ext>
                  </a:extLst>
                </a:gridCol>
                <a:gridCol w="1550802">
                  <a:extLst>
                    <a:ext uri="{9D8B030D-6E8A-4147-A177-3AD203B41FA5}">
                      <a16:colId xmlns:a16="http://schemas.microsoft.com/office/drawing/2014/main" val="2102572224"/>
                    </a:ext>
                  </a:extLst>
                </a:gridCol>
                <a:gridCol w="1578512">
                  <a:extLst>
                    <a:ext uri="{9D8B030D-6E8A-4147-A177-3AD203B41FA5}">
                      <a16:colId xmlns:a16="http://schemas.microsoft.com/office/drawing/2014/main" val="2622200547"/>
                    </a:ext>
                  </a:extLst>
                </a:gridCol>
                <a:gridCol w="2304415">
                  <a:extLst>
                    <a:ext uri="{9D8B030D-6E8A-4147-A177-3AD203B41FA5}">
                      <a16:colId xmlns:a16="http://schemas.microsoft.com/office/drawing/2014/main" val="3815857631"/>
                    </a:ext>
                  </a:extLst>
                </a:gridCol>
              </a:tblGrid>
              <a:tr h="370840">
                <a:tc>
                  <a:txBody>
                    <a:bodyPr/>
                    <a:lstStyle/>
                    <a:p>
                      <a:endParaRPr lang="de-DE"/>
                    </a:p>
                  </a:txBody>
                  <a:tcPr/>
                </a:tc>
                <a:tc>
                  <a:txBody>
                    <a:bodyPr/>
                    <a:lstStyle/>
                    <a:p>
                      <a:r>
                        <a:rPr lang="de-DE" b="0"/>
                        <a:t>Precision</a:t>
                      </a:r>
                      <a:endParaRPr lang="de-DE" b="0" dirty="0"/>
                    </a:p>
                  </a:txBody>
                  <a:tcPr/>
                </a:tc>
                <a:tc>
                  <a:txBody>
                    <a:bodyPr/>
                    <a:lstStyle/>
                    <a:p>
                      <a:r>
                        <a:rPr lang="de-DE" b="0"/>
                        <a:t>Recall</a:t>
                      </a:r>
                      <a:endParaRPr lang="de-DE" b="0" dirty="0"/>
                    </a:p>
                  </a:txBody>
                  <a:tcPr/>
                </a:tc>
                <a:tc>
                  <a:txBody>
                    <a:bodyPr/>
                    <a:lstStyle/>
                    <a:p>
                      <a:r>
                        <a:rPr lang="de-DE" b="0"/>
                        <a:t>F1-Score</a:t>
                      </a:r>
                      <a:endParaRPr lang="de-DE" b="0" dirty="0"/>
                    </a:p>
                  </a:txBody>
                  <a:tcPr/>
                </a:tc>
                <a:tc>
                  <a:txBody>
                    <a:bodyPr/>
                    <a:lstStyle/>
                    <a:p>
                      <a:r>
                        <a:rPr lang="de-DE" b="0"/>
                        <a:t>Support</a:t>
                      </a:r>
                    </a:p>
                  </a:txBody>
                  <a:tcPr/>
                </a:tc>
                <a:extLst>
                  <a:ext uri="{0D108BD9-81ED-4DB2-BD59-A6C34878D82A}">
                    <a16:rowId xmlns:a16="http://schemas.microsoft.com/office/drawing/2014/main" val="3243453847"/>
                  </a:ext>
                </a:extLst>
              </a:tr>
              <a:tr h="370840">
                <a:tc>
                  <a:txBody>
                    <a:bodyPr/>
                    <a:lstStyle/>
                    <a:p>
                      <a:r>
                        <a:rPr lang="de-DE" b="0"/>
                        <a:t>Reference Number</a:t>
                      </a:r>
                    </a:p>
                  </a:txBody>
                  <a:tcPr>
                    <a:solidFill>
                      <a:schemeClr val="accent6">
                        <a:lumMod val="75000"/>
                      </a:schemeClr>
                    </a:solidFill>
                  </a:tcPr>
                </a:tc>
                <a:tc>
                  <a:txBody>
                    <a:bodyPr/>
                    <a:lstStyle/>
                    <a:p>
                      <a:r>
                        <a:rPr lang="de-DE"/>
                        <a:t>0.88</a:t>
                      </a:r>
                    </a:p>
                  </a:txBody>
                  <a:tcPr/>
                </a:tc>
                <a:tc>
                  <a:txBody>
                    <a:bodyPr/>
                    <a:lstStyle/>
                    <a:p>
                      <a:r>
                        <a:rPr lang="de-DE"/>
                        <a:t>0.80</a:t>
                      </a:r>
                    </a:p>
                  </a:txBody>
                  <a:tcPr/>
                </a:tc>
                <a:tc>
                  <a:txBody>
                    <a:bodyPr/>
                    <a:lstStyle/>
                    <a:p>
                      <a:r>
                        <a:rPr lang="de-DE"/>
                        <a:t>0.84</a:t>
                      </a:r>
                    </a:p>
                  </a:txBody>
                  <a:tcPr/>
                </a:tc>
                <a:tc>
                  <a:txBody>
                    <a:bodyPr/>
                    <a:lstStyle/>
                    <a:p>
                      <a:r>
                        <a:rPr lang="de-DE"/>
                        <a:t>2703</a:t>
                      </a:r>
                    </a:p>
                  </a:txBody>
                  <a:tcPr/>
                </a:tc>
                <a:extLst>
                  <a:ext uri="{0D108BD9-81ED-4DB2-BD59-A6C34878D82A}">
                    <a16:rowId xmlns:a16="http://schemas.microsoft.com/office/drawing/2014/main" val="1703239976"/>
                  </a:ext>
                </a:extLst>
              </a:tr>
              <a:tr h="370839">
                <a:tc>
                  <a:txBody>
                    <a:bodyPr/>
                    <a:lstStyle/>
                    <a:p>
                      <a:pPr lvl="0">
                        <a:buNone/>
                      </a:pPr>
                      <a:r>
                        <a:rPr lang="de-DE" b="0"/>
                        <a:t>Court</a:t>
                      </a:r>
                      <a:endParaRPr lang="de-DE"/>
                    </a:p>
                  </a:txBody>
                  <a:tcPr>
                    <a:solidFill>
                      <a:schemeClr val="accent6">
                        <a:lumMod val="75000"/>
                      </a:schemeClr>
                    </a:solidFill>
                  </a:tcPr>
                </a:tc>
                <a:tc>
                  <a:txBody>
                    <a:bodyPr/>
                    <a:lstStyle/>
                    <a:p>
                      <a:pPr lvl="0">
                        <a:buNone/>
                      </a:pPr>
                      <a:r>
                        <a:rPr lang="de-DE"/>
                        <a:t>0.96</a:t>
                      </a:r>
                    </a:p>
                  </a:txBody>
                  <a:tcPr/>
                </a:tc>
                <a:tc>
                  <a:txBody>
                    <a:bodyPr/>
                    <a:lstStyle/>
                    <a:p>
                      <a:pPr lvl="0">
                        <a:buNone/>
                      </a:pPr>
                      <a:r>
                        <a:rPr lang="de-DE"/>
                        <a:t>0.99</a:t>
                      </a:r>
                    </a:p>
                  </a:txBody>
                  <a:tcPr/>
                </a:tc>
                <a:tc>
                  <a:txBody>
                    <a:bodyPr/>
                    <a:lstStyle/>
                    <a:p>
                      <a:pPr lvl="0">
                        <a:buNone/>
                      </a:pPr>
                      <a:r>
                        <a:rPr lang="de-DE"/>
                        <a:t>0.97</a:t>
                      </a:r>
                    </a:p>
                  </a:txBody>
                  <a:tcPr/>
                </a:tc>
                <a:tc>
                  <a:txBody>
                    <a:bodyPr/>
                    <a:lstStyle/>
                    <a:p>
                      <a:pPr lvl="0">
                        <a:buNone/>
                      </a:pPr>
                      <a:r>
                        <a:rPr lang="de-DE"/>
                        <a:t>2703</a:t>
                      </a:r>
                    </a:p>
                  </a:txBody>
                  <a:tcPr/>
                </a:tc>
                <a:extLst>
                  <a:ext uri="{0D108BD9-81ED-4DB2-BD59-A6C34878D82A}">
                    <a16:rowId xmlns:a16="http://schemas.microsoft.com/office/drawing/2014/main" val="1642343616"/>
                  </a:ext>
                </a:extLst>
              </a:tr>
              <a:tr h="370839">
                <a:tc>
                  <a:txBody>
                    <a:bodyPr/>
                    <a:lstStyle/>
                    <a:p>
                      <a:pPr lvl="0">
                        <a:buNone/>
                      </a:pPr>
                      <a:r>
                        <a:rPr lang="de-DE" b="0"/>
                        <a:t>Type of Decision</a:t>
                      </a:r>
                      <a:endParaRPr lang="de-DE"/>
                    </a:p>
                  </a:txBody>
                  <a:tcPr>
                    <a:solidFill>
                      <a:schemeClr val="accent6">
                        <a:lumMod val="75000"/>
                      </a:schemeClr>
                    </a:solidFill>
                  </a:tcPr>
                </a:tc>
                <a:tc>
                  <a:txBody>
                    <a:bodyPr/>
                    <a:lstStyle/>
                    <a:p>
                      <a:pPr lvl="0">
                        <a:buNone/>
                      </a:pPr>
                      <a:r>
                        <a:rPr lang="de-DE"/>
                        <a:t>0.75</a:t>
                      </a:r>
                    </a:p>
                  </a:txBody>
                  <a:tcPr/>
                </a:tc>
                <a:tc>
                  <a:txBody>
                    <a:bodyPr/>
                    <a:lstStyle/>
                    <a:p>
                      <a:pPr lvl="0">
                        <a:buNone/>
                      </a:pPr>
                      <a:r>
                        <a:rPr lang="de-DE"/>
                        <a:t>1.00</a:t>
                      </a:r>
                    </a:p>
                  </a:txBody>
                  <a:tcPr/>
                </a:tc>
                <a:tc>
                  <a:txBody>
                    <a:bodyPr/>
                    <a:lstStyle/>
                    <a:p>
                      <a:pPr lvl="0">
                        <a:buNone/>
                      </a:pPr>
                      <a:r>
                        <a:rPr lang="de-DE"/>
                        <a:t>0.86</a:t>
                      </a:r>
                    </a:p>
                  </a:txBody>
                  <a:tcPr/>
                </a:tc>
                <a:tc>
                  <a:txBody>
                    <a:bodyPr/>
                    <a:lstStyle/>
                    <a:p>
                      <a:pPr lvl="0">
                        <a:buNone/>
                      </a:pPr>
                      <a:r>
                        <a:rPr lang="de-DE"/>
                        <a:t>2703</a:t>
                      </a:r>
                    </a:p>
                  </a:txBody>
                  <a:tcPr/>
                </a:tc>
                <a:extLst>
                  <a:ext uri="{0D108BD9-81ED-4DB2-BD59-A6C34878D82A}">
                    <a16:rowId xmlns:a16="http://schemas.microsoft.com/office/drawing/2014/main" val="730960749"/>
                  </a:ext>
                </a:extLst>
              </a:tr>
              <a:tr h="370840">
                <a:tc>
                  <a:txBody>
                    <a:bodyPr/>
                    <a:lstStyle/>
                    <a:p>
                      <a:pPr lvl="0">
                        <a:buNone/>
                      </a:pPr>
                      <a:r>
                        <a:rPr lang="de-DE" b="0"/>
                        <a:t>Date</a:t>
                      </a:r>
                    </a:p>
                  </a:txBody>
                  <a:tcPr>
                    <a:solidFill>
                      <a:schemeClr val="accent6">
                        <a:lumMod val="75000"/>
                      </a:schemeClr>
                    </a:solidFill>
                  </a:tcPr>
                </a:tc>
                <a:tc>
                  <a:txBody>
                    <a:bodyPr/>
                    <a:lstStyle/>
                    <a:p>
                      <a:pPr lvl="0">
                        <a:buNone/>
                      </a:pPr>
                      <a:r>
                        <a:rPr lang="de-DE"/>
                        <a:t>0.92</a:t>
                      </a:r>
                    </a:p>
                  </a:txBody>
                  <a:tcPr/>
                </a:tc>
                <a:tc>
                  <a:txBody>
                    <a:bodyPr/>
                    <a:lstStyle/>
                    <a:p>
                      <a:pPr lvl="0">
                        <a:buNone/>
                      </a:pPr>
                      <a:r>
                        <a:rPr lang="de-DE"/>
                        <a:t>0.99</a:t>
                      </a:r>
                    </a:p>
                  </a:txBody>
                  <a:tcPr/>
                </a:tc>
                <a:tc>
                  <a:txBody>
                    <a:bodyPr/>
                    <a:lstStyle/>
                    <a:p>
                      <a:pPr lvl="0">
                        <a:buNone/>
                      </a:pPr>
                      <a:r>
                        <a:rPr lang="de-DE"/>
                        <a:t>0.96</a:t>
                      </a:r>
                    </a:p>
                  </a:txBody>
                  <a:tcPr/>
                </a:tc>
                <a:tc>
                  <a:txBody>
                    <a:bodyPr/>
                    <a:lstStyle/>
                    <a:p>
                      <a:pPr lvl="0">
                        <a:buNone/>
                      </a:pPr>
                      <a:r>
                        <a:rPr lang="de-DE"/>
                        <a:t>2703</a:t>
                      </a:r>
                    </a:p>
                  </a:txBody>
                  <a:tcPr/>
                </a:tc>
                <a:extLst>
                  <a:ext uri="{0D108BD9-81ED-4DB2-BD59-A6C34878D82A}">
                    <a16:rowId xmlns:a16="http://schemas.microsoft.com/office/drawing/2014/main" val="3190655968"/>
                  </a:ext>
                </a:extLst>
              </a:tr>
              <a:tr h="370839">
                <a:tc>
                  <a:txBody>
                    <a:bodyPr/>
                    <a:lstStyle/>
                    <a:p>
                      <a:pPr lvl="0">
                        <a:buNone/>
                      </a:pPr>
                      <a:r>
                        <a:rPr lang="de-DE" b="0"/>
                        <a:t>Applied Laws</a:t>
                      </a:r>
                    </a:p>
                  </a:txBody>
                  <a:tcPr>
                    <a:solidFill>
                      <a:schemeClr val="accent6">
                        <a:lumMod val="75000"/>
                      </a:schemeClr>
                    </a:solidFill>
                  </a:tcPr>
                </a:tc>
                <a:tc>
                  <a:txBody>
                    <a:bodyPr/>
                    <a:lstStyle/>
                    <a:p>
                      <a:pPr lvl="0">
                        <a:buNone/>
                      </a:pPr>
                      <a:r>
                        <a:rPr lang="de-DE"/>
                        <a:t>0.97</a:t>
                      </a:r>
                    </a:p>
                  </a:txBody>
                  <a:tcPr/>
                </a:tc>
                <a:tc>
                  <a:txBody>
                    <a:bodyPr/>
                    <a:lstStyle/>
                    <a:p>
                      <a:pPr lvl="0">
                        <a:buNone/>
                      </a:pPr>
                      <a:r>
                        <a:rPr lang="de-DE"/>
                        <a:t>0.96</a:t>
                      </a:r>
                    </a:p>
                  </a:txBody>
                  <a:tcPr/>
                </a:tc>
                <a:tc>
                  <a:txBody>
                    <a:bodyPr/>
                    <a:lstStyle/>
                    <a:p>
                      <a:pPr lvl="0">
                        <a:buNone/>
                      </a:pPr>
                      <a:r>
                        <a:rPr lang="de-DE"/>
                        <a:t>0.97</a:t>
                      </a:r>
                    </a:p>
                  </a:txBody>
                  <a:tcPr/>
                </a:tc>
                <a:tc>
                  <a:txBody>
                    <a:bodyPr/>
                    <a:lstStyle/>
                    <a:p>
                      <a:pPr lvl="0">
                        <a:buNone/>
                      </a:pPr>
                      <a:r>
                        <a:rPr lang="de-DE"/>
                        <a:t>2375</a:t>
                      </a:r>
                    </a:p>
                  </a:txBody>
                  <a:tcPr/>
                </a:tc>
                <a:extLst>
                  <a:ext uri="{0D108BD9-81ED-4DB2-BD59-A6C34878D82A}">
                    <a16:rowId xmlns:a16="http://schemas.microsoft.com/office/drawing/2014/main" val="4109050393"/>
                  </a:ext>
                </a:extLst>
              </a:tr>
              <a:tr h="370838">
                <a:tc>
                  <a:txBody>
                    <a:bodyPr/>
                    <a:lstStyle/>
                    <a:p>
                      <a:pPr lvl="0">
                        <a:buNone/>
                      </a:pPr>
                      <a:r>
                        <a:rPr lang="de-DE" b="0"/>
                        <a:t>Guiding Principle</a:t>
                      </a:r>
                    </a:p>
                  </a:txBody>
                  <a:tcPr>
                    <a:solidFill>
                      <a:schemeClr val="bg1">
                        <a:lumMod val="50000"/>
                      </a:schemeClr>
                    </a:solidFill>
                  </a:tcPr>
                </a:tc>
                <a:tc>
                  <a:txBody>
                    <a:bodyPr/>
                    <a:lstStyle/>
                    <a:p>
                      <a:pPr lvl="0">
                        <a:buNone/>
                      </a:pPr>
                      <a:r>
                        <a:rPr lang="de-DE"/>
                        <a:t>0.74</a:t>
                      </a:r>
                    </a:p>
                  </a:txBody>
                  <a:tcPr/>
                </a:tc>
                <a:tc>
                  <a:txBody>
                    <a:bodyPr/>
                    <a:lstStyle/>
                    <a:p>
                      <a:pPr lvl="0">
                        <a:buNone/>
                      </a:pPr>
                      <a:r>
                        <a:rPr lang="de-DE"/>
                        <a:t>0.40</a:t>
                      </a:r>
                    </a:p>
                  </a:txBody>
                  <a:tcPr/>
                </a:tc>
                <a:tc>
                  <a:txBody>
                    <a:bodyPr/>
                    <a:lstStyle/>
                    <a:p>
                      <a:pPr lvl="0">
                        <a:buNone/>
                      </a:pPr>
                      <a:r>
                        <a:rPr lang="de-DE"/>
                        <a:t>0.62</a:t>
                      </a:r>
                    </a:p>
                  </a:txBody>
                  <a:tcPr/>
                </a:tc>
                <a:tc>
                  <a:txBody>
                    <a:bodyPr/>
                    <a:lstStyle/>
                    <a:p>
                      <a:pPr lvl="0">
                        <a:buNone/>
                      </a:pPr>
                      <a:r>
                        <a:rPr lang="de-DE"/>
                        <a:t>5232</a:t>
                      </a:r>
                    </a:p>
                  </a:txBody>
                  <a:tcPr/>
                </a:tc>
                <a:extLst>
                  <a:ext uri="{0D108BD9-81ED-4DB2-BD59-A6C34878D82A}">
                    <a16:rowId xmlns:a16="http://schemas.microsoft.com/office/drawing/2014/main" val="1572881575"/>
                  </a:ext>
                </a:extLst>
              </a:tr>
              <a:tr h="370840">
                <a:tc>
                  <a:txBody>
                    <a:bodyPr/>
                    <a:lstStyle/>
                    <a:p>
                      <a:r>
                        <a:rPr lang="de-DE" b="0"/>
                        <a:t>Decision</a:t>
                      </a:r>
                    </a:p>
                  </a:txBody>
                  <a:tcPr>
                    <a:solidFill>
                      <a:schemeClr val="accent5">
                        <a:lumMod val="60000"/>
                        <a:lumOff val="40000"/>
                      </a:schemeClr>
                    </a:solidFill>
                  </a:tcPr>
                </a:tc>
                <a:tc>
                  <a:txBody>
                    <a:bodyPr/>
                    <a:lstStyle/>
                    <a:p>
                      <a:r>
                        <a:rPr lang="de-DE"/>
                        <a:t>0.95</a:t>
                      </a:r>
                    </a:p>
                  </a:txBody>
                  <a:tcPr/>
                </a:tc>
                <a:tc>
                  <a:txBody>
                    <a:bodyPr/>
                    <a:lstStyle/>
                    <a:p>
                      <a:r>
                        <a:rPr lang="de-DE"/>
                        <a:t>0.82</a:t>
                      </a:r>
                    </a:p>
                  </a:txBody>
                  <a:tcPr/>
                </a:tc>
                <a:tc>
                  <a:txBody>
                    <a:bodyPr/>
                    <a:lstStyle/>
                    <a:p>
                      <a:r>
                        <a:rPr lang="de-DE"/>
                        <a:t>0.88</a:t>
                      </a:r>
                    </a:p>
                  </a:txBody>
                  <a:tcPr/>
                </a:tc>
                <a:tc>
                  <a:txBody>
                    <a:bodyPr/>
                    <a:lstStyle/>
                    <a:p>
                      <a:r>
                        <a:rPr lang="de-DE"/>
                        <a:t>12867</a:t>
                      </a:r>
                    </a:p>
                  </a:txBody>
                  <a:tcPr/>
                </a:tc>
                <a:extLst>
                  <a:ext uri="{0D108BD9-81ED-4DB2-BD59-A6C34878D82A}">
                    <a16:rowId xmlns:a16="http://schemas.microsoft.com/office/drawing/2014/main" val="236494072"/>
                  </a:ext>
                </a:extLst>
              </a:tr>
              <a:tr h="370840">
                <a:tc>
                  <a:txBody>
                    <a:bodyPr/>
                    <a:lstStyle/>
                    <a:p>
                      <a:r>
                        <a:rPr lang="de-DE" b="0"/>
                        <a:t>Facts</a:t>
                      </a:r>
                    </a:p>
                  </a:txBody>
                  <a:tcPr>
                    <a:solidFill>
                      <a:schemeClr val="accent5">
                        <a:lumMod val="60000"/>
                        <a:lumOff val="40000"/>
                      </a:schemeClr>
                    </a:solidFill>
                  </a:tcPr>
                </a:tc>
                <a:tc>
                  <a:txBody>
                    <a:bodyPr/>
                    <a:lstStyle/>
                    <a:p>
                      <a:r>
                        <a:rPr lang="de-DE"/>
                        <a:t>0.86</a:t>
                      </a:r>
                    </a:p>
                  </a:txBody>
                  <a:tcPr/>
                </a:tc>
                <a:tc>
                  <a:txBody>
                    <a:bodyPr/>
                    <a:lstStyle/>
                    <a:p>
                      <a:r>
                        <a:rPr lang="de-DE"/>
                        <a:t>0.92</a:t>
                      </a:r>
                    </a:p>
                  </a:txBody>
                  <a:tcPr/>
                </a:tc>
                <a:tc>
                  <a:txBody>
                    <a:bodyPr/>
                    <a:lstStyle/>
                    <a:p>
                      <a:r>
                        <a:rPr lang="de-DE"/>
                        <a:t>0.89</a:t>
                      </a:r>
                    </a:p>
                  </a:txBody>
                  <a:tcPr/>
                </a:tc>
                <a:tc>
                  <a:txBody>
                    <a:bodyPr/>
                    <a:lstStyle/>
                    <a:p>
                      <a:r>
                        <a:rPr lang="de-DE"/>
                        <a:t>64914</a:t>
                      </a:r>
                    </a:p>
                  </a:txBody>
                  <a:tcPr/>
                </a:tc>
                <a:extLst>
                  <a:ext uri="{0D108BD9-81ED-4DB2-BD59-A6C34878D82A}">
                    <a16:rowId xmlns:a16="http://schemas.microsoft.com/office/drawing/2014/main" val="1774393994"/>
                  </a:ext>
                </a:extLst>
              </a:tr>
              <a:tr h="370840">
                <a:tc>
                  <a:txBody>
                    <a:bodyPr/>
                    <a:lstStyle/>
                    <a:p>
                      <a:pPr lvl="0">
                        <a:buNone/>
                      </a:pPr>
                      <a:r>
                        <a:rPr lang="de-DE" b="0"/>
                        <a:t>Reasoning</a:t>
                      </a:r>
                    </a:p>
                  </a:txBody>
                  <a:tcPr>
                    <a:solidFill>
                      <a:schemeClr val="accent5">
                        <a:lumMod val="60000"/>
                        <a:lumOff val="40000"/>
                      </a:schemeClr>
                    </a:solidFill>
                  </a:tcPr>
                </a:tc>
                <a:tc>
                  <a:txBody>
                    <a:bodyPr/>
                    <a:lstStyle/>
                    <a:p>
                      <a:r>
                        <a:rPr lang="de-DE"/>
                        <a:t>0.90</a:t>
                      </a:r>
                    </a:p>
                  </a:txBody>
                  <a:tcPr/>
                </a:tc>
                <a:tc>
                  <a:txBody>
                    <a:bodyPr/>
                    <a:lstStyle/>
                    <a:p>
                      <a:r>
                        <a:rPr lang="de-DE"/>
                        <a:t>0.88</a:t>
                      </a:r>
                    </a:p>
                  </a:txBody>
                  <a:tcPr/>
                </a:tc>
                <a:tc>
                  <a:txBody>
                    <a:bodyPr/>
                    <a:lstStyle/>
                    <a:p>
                      <a:r>
                        <a:rPr lang="de-DE"/>
                        <a:t>0.89</a:t>
                      </a:r>
                    </a:p>
                  </a:txBody>
                  <a:tcPr/>
                </a:tc>
                <a:tc>
                  <a:txBody>
                    <a:bodyPr/>
                    <a:lstStyle/>
                    <a:p>
                      <a:r>
                        <a:rPr lang="de-DE"/>
                        <a:t>74646</a:t>
                      </a:r>
                    </a:p>
                  </a:txBody>
                  <a:tcPr/>
                </a:tc>
                <a:extLst>
                  <a:ext uri="{0D108BD9-81ED-4DB2-BD59-A6C34878D82A}">
                    <a16:rowId xmlns:a16="http://schemas.microsoft.com/office/drawing/2014/main" val="1514523254"/>
                  </a:ext>
                </a:extLst>
              </a:tr>
              <a:tr h="370838">
                <a:tc>
                  <a:txBody>
                    <a:bodyPr/>
                    <a:lstStyle/>
                    <a:p>
                      <a:pPr lvl="0">
                        <a:buNone/>
                      </a:pPr>
                      <a:r>
                        <a:rPr lang="de-DE" b="0"/>
                        <a:t>Previous Instance</a:t>
                      </a:r>
                      <a:endParaRPr lang="de-DE" b="0" dirty="0"/>
                    </a:p>
                  </a:txBody>
                  <a:tcPr>
                    <a:solidFill>
                      <a:schemeClr val="accent5">
                        <a:lumMod val="60000"/>
                        <a:lumOff val="40000"/>
                      </a:schemeClr>
                    </a:solidFill>
                  </a:tcPr>
                </a:tc>
                <a:tc>
                  <a:txBody>
                    <a:bodyPr/>
                    <a:lstStyle/>
                    <a:p>
                      <a:pPr lvl="0">
                        <a:buNone/>
                      </a:pPr>
                      <a:r>
                        <a:rPr lang="de-DE"/>
                        <a:t>0.99</a:t>
                      </a:r>
                      <a:endParaRPr lang="de-DE" dirty="0"/>
                    </a:p>
                  </a:txBody>
                  <a:tcPr/>
                </a:tc>
                <a:tc>
                  <a:txBody>
                    <a:bodyPr/>
                    <a:lstStyle/>
                    <a:p>
                      <a:pPr lvl="0">
                        <a:buNone/>
                      </a:pPr>
                      <a:r>
                        <a:rPr lang="de-DE"/>
                        <a:t>1.00</a:t>
                      </a:r>
                      <a:endParaRPr lang="de-DE" dirty="0"/>
                    </a:p>
                  </a:txBody>
                  <a:tcPr/>
                </a:tc>
                <a:tc>
                  <a:txBody>
                    <a:bodyPr/>
                    <a:lstStyle/>
                    <a:p>
                      <a:pPr lvl="0">
                        <a:buNone/>
                      </a:pPr>
                      <a:r>
                        <a:rPr lang="de-DE"/>
                        <a:t>1.00</a:t>
                      </a:r>
                      <a:endParaRPr lang="de-DE" dirty="0"/>
                    </a:p>
                  </a:txBody>
                  <a:tcPr/>
                </a:tc>
                <a:tc>
                  <a:txBody>
                    <a:bodyPr/>
                    <a:lstStyle/>
                    <a:p>
                      <a:pPr lvl="0">
                        <a:buNone/>
                      </a:pPr>
                      <a:r>
                        <a:rPr lang="de-DE"/>
                        <a:t>2499</a:t>
                      </a:r>
                      <a:endParaRPr lang="de-DE" dirty="0"/>
                    </a:p>
                  </a:txBody>
                  <a:tcPr/>
                </a:tc>
                <a:extLst>
                  <a:ext uri="{0D108BD9-81ED-4DB2-BD59-A6C34878D82A}">
                    <a16:rowId xmlns:a16="http://schemas.microsoft.com/office/drawing/2014/main" val="2417527342"/>
                  </a:ext>
                </a:extLst>
              </a:tr>
            </a:tbl>
          </a:graphicData>
        </a:graphic>
      </p:graphicFrame>
      <p:sp>
        <p:nvSpPr>
          <p:cNvPr id="4" name="Datumsplatzhalter 3">
            <a:extLst>
              <a:ext uri="{FF2B5EF4-FFF2-40B4-BE49-F238E27FC236}">
                <a16:creationId xmlns:a16="http://schemas.microsoft.com/office/drawing/2014/main" id="{375C47CF-9914-4A86-9FC8-F92756A8117B}"/>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AEABA00A-D84D-4E15-A1E0-CFB814EC4737}"/>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3884D7C5-EB45-4DD6-AE26-500DC69F0BF9}"/>
              </a:ext>
            </a:extLst>
          </p:cNvPr>
          <p:cNvSpPr>
            <a:spLocks noGrp="1"/>
          </p:cNvSpPr>
          <p:nvPr>
            <p:ph type="sldNum" sz="quarter" idx="12"/>
          </p:nvPr>
        </p:nvSpPr>
        <p:spPr/>
        <p:txBody>
          <a:bodyPr/>
          <a:lstStyle/>
          <a:p>
            <a:pPr>
              <a:defRPr/>
            </a:pPr>
            <a:fld id="{05BC9FAB-BDC1-47C0-A8BB-6E12A8205D33}" type="slidenum">
              <a:rPr lang="de-DE"/>
              <a:pPr>
                <a:defRPr/>
              </a:pPr>
              <a:t>36</a:t>
            </a:fld>
            <a:endParaRPr lang="de-DE" dirty="0"/>
          </a:p>
        </p:txBody>
      </p:sp>
      <p:sp>
        <p:nvSpPr>
          <p:cNvPr id="3" name="Textfeld 2">
            <a:extLst>
              <a:ext uri="{FF2B5EF4-FFF2-40B4-BE49-F238E27FC236}">
                <a16:creationId xmlns:a16="http://schemas.microsoft.com/office/drawing/2014/main" id="{17476157-8A96-4BD8-914A-6F2440CD8CC7}"/>
              </a:ext>
            </a:extLst>
          </p:cNvPr>
          <p:cNvSpPr txBox="1"/>
          <p:nvPr/>
        </p:nvSpPr>
        <p:spPr>
          <a:xfrm>
            <a:off x="290249" y="1121174"/>
            <a:ext cx="11469871"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ea typeface="+mn-lt"/>
                <a:cs typeface="+mn-lt"/>
              </a:rPr>
              <a:t>Linear Support Vector Classifier classifying paragraphs of a judgment under ZPO, when rubrum is split by lines</a:t>
            </a:r>
            <a:endParaRPr lang="de-DE">
              <a:cs typeface="Arial"/>
            </a:endParaRPr>
          </a:p>
        </p:txBody>
      </p:sp>
      <p:sp>
        <p:nvSpPr>
          <p:cNvPr id="8" name="Textfeld 7">
            <a:extLst>
              <a:ext uri="{FF2B5EF4-FFF2-40B4-BE49-F238E27FC236}">
                <a16:creationId xmlns:a16="http://schemas.microsoft.com/office/drawing/2014/main" id="{061E3849-BB36-47D5-AF84-460550645DA6}"/>
              </a:ext>
            </a:extLst>
          </p:cNvPr>
          <p:cNvSpPr txBox="1"/>
          <p:nvPr/>
        </p:nvSpPr>
        <p:spPr>
          <a:xfrm>
            <a:off x="234009" y="6065798"/>
            <a:ext cx="10687606" cy="646331"/>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latin typeface="Arial"/>
                <a:cs typeface="Arial"/>
              </a:rPr>
              <a:t>Notice the class ’Facts‘ (Tatbestand) which only exists as an independently labeled segment under ZPO</a:t>
            </a:r>
            <a:endParaRPr lang="de-DE">
              <a:ea typeface="+mn-lt"/>
              <a:cs typeface="+mn-lt"/>
            </a:endParaRPr>
          </a:p>
          <a:p>
            <a:pPr algn="l"/>
            <a:endParaRPr lang="de-DE" dirty="0">
              <a:latin typeface="Arial" pitchFamily="34" charset="0"/>
              <a:cs typeface="Arial"/>
            </a:endParaRPr>
          </a:p>
        </p:txBody>
      </p:sp>
      <p:sp>
        <p:nvSpPr>
          <p:cNvPr id="9" name="Geschweifte Klammer links 8">
            <a:extLst>
              <a:ext uri="{FF2B5EF4-FFF2-40B4-BE49-F238E27FC236}">
                <a16:creationId xmlns:a16="http://schemas.microsoft.com/office/drawing/2014/main" id="{512477F7-3FD3-4F40-8497-7C084C7B92D2}"/>
              </a:ext>
            </a:extLst>
          </p:cNvPr>
          <p:cNvSpPr/>
          <p:nvPr/>
        </p:nvSpPr>
        <p:spPr bwMode="auto">
          <a:xfrm>
            <a:off x="2062768" y="2045147"/>
            <a:ext cx="335418" cy="1806590"/>
          </a:xfrm>
          <a:prstGeom prst="leftBrace">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sp>
        <p:nvSpPr>
          <p:cNvPr id="10" name="Geschweifte Klammer links 9">
            <a:extLst>
              <a:ext uri="{FF2B5EF4-FFF2-40B4-BE49-F238E27FC236}">
                <a16:creationId xmlns:a16="http://schemas.microsoft.com/office/drawing/2014/main" id="{6E30A45D-950C-4384-95CF-7D0DB357AA00}"/>
              </a:ext>
            </a:extLst>
          </p:cNvPr>
          <p:cNvSpPr/>
          <p:nvPr/>
        </p:nvSpPr>
        <p:spPr bwMode="auto">
          <a:xfrm>
            <a:off x="2062768" y="4258393"/>
            <a:ext cx="335418" cy="1105857"/>
          </a:xfrm>
          <a:prstGeom prst="leftBrace">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sp>
        <p:nvSpPr>
          <p:cNvPr id="12" name="Textfeld 11">
            <a:extLst>
              <a:ext uri="{FF2B5EF4-FFF2-40B4-BE49-F238E27FC236}">
                <a16:creationId xmlns:a16="http://schemas.microsoft.com/office/drawing/2014/main" id="{720F2950-03A3-4DC5-8973-D743BC1A4E92}"/>
              </a:ext>
            </a:extLst>
          </p:cNvPr>
          <p:cNvSpPr txBox="1"/>
          <p:nvPr/>
        </p:nvSpPr>
        <p:spPr>
          <a:xfrm>
            <a:off x="941502" y="2765502"/>
            <a:ext cx="1005403"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algn="l"/>
            <a:r>
              <a:rPr lang="de-DE">
                <a:latin typeface="Arial"/>
                <a:cs typeface="Arial"/>
              </a:rPr>
              <a:t>Rubrum</a:t>
            </a:r>
            <a:endParaRPr lang="de-DE" dirty="0">
              <a:latin typeface="Arial" pitchFamily="34" charset="0"/>
            </a:endParaRPr>
          </a:p>
        </p:txBody>
      </p:sp>
      <p:sp>
        <p:nvSpPr>
          <p:cNvPr id="14" name="Textfeld 13">
            <a:extLst>
              <a:ext uri="{FF2B5EF4-FFF2-40B4-BE49-F238E27FC236}">
                <a16:creationId xmlns:a16="http://schemas.microsoft.com/office/drawing/2014/main" id="{9163DA28-206C-49B4-BEE8-066FF0A9F8F8}"/>
              </a:ext>
            </a:extLst>
          </p:cNvPr>
          <p:cNvSpPr txBox="1"/>
          <p:nvPr/>
        </p:nvSpPr>
        <p:spPr>
          <a:xfrm>
            <a:off x="233815" y="4627022"/>
            <a:ext cx="1813317"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latin typeface="Arial"/>
                <a:cs typeface="Arial"/>
              </a:rPr>
              <a:t>Body Segments</a:t>
            </a:r>
            <a:endParaRPr lang="de-DE" dirty="0">
              <a:latin typeface="Arial" pitchFamily="34" charset="0"/>
            </a:endParaRPr>
          </a:p>
        </p:txBody>
      </p:sp>
      <p:sp>
        <p:nvSpPr>
          <p:cNvPr id="11" name="Sprechblase: rechteckig mit abgerundeten Ecken 10">
            <a:extLst>
              <a:ext uri="{FF2B5EF4-FFF2-40B4-BE49-F238E27FC236}">
                <a16:creationId xmlns:a16="http://schemas.microsoft.com/office/drawing/2014/main" id="{7CBC1435-339B-4435-A648-6D7E8A79A0BA}"/>
              </a:ext>
            </a:extLst>
          </p:cNvPr>
          <p:cNvSpPr/>
          <p:nvPr/>
        </p:nvSpPr>
        <p:spPr bwMode="auto">
          <a:xfrm>
            <a:off x="2395750" y="1691645"/>
            <a:ext cx="6826599" cy="911321"/>
          </a:xfrm>
          <a:prstGeom prst="wedgeRoundRectCallout">
            <a:avLst/>
          </a:prstGeom>
          <a:ln>
            <a:solidFill>
              <a:srgbClr val="4472C4"/>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de-DE">
                <a:solidFill>
                  <a:schemeClr val="tx1"/>
                </a:solidFill>
                <a:cs typeface="Arial"/>
              </a:rPr>
              <a:t>Very limited possibilities: Urteil/Entscheidung</a:t>
            </a:r>
            <a:endParaRPr lang="de-DE" dirty="0">
              <a:solidFill>
                <a:schemeClr val="tx1"/>
              </a:solidFill>
              <a:cs typeface="Arial" pitchFamily="34" charset="0"/>
            </a:endParaRPr>
          </a:p>
        </p:txBody>
      </p:sp>
    </p:spTree>
    <p:extLst>
      <p:ext uri="{BB962C8B-B14F-4D97-AF65-F5344CB8AC3E}">
        <p14:creationId xmlns:p14="http://schemas.microsoft.com/office/powerpoint/2010/main" val="2498999778"/>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1E068D-C02E-4FEC-A588-1C7D19C67BB9}"/>
              </a:ext>
            </a:extLst>
          </p:cNvPr>
          <p:cNvSpPr>
            <a:spLocks noGrp="1"/>
          </p:cNvSpPr>
          <p:nvPr>
            <p:ph type="title"/>
          </p:nvPr>
        </p:nvSpPr>
        <p:spPr/>
        <p:txBody>
          <a:bodyPr/>
          <a:lstStyle/>
          <a:p>
            <a:r>
              <a:rPr lang="de-DE"/>
              <a:t>Segmentation</a:t>
            </a:r>
          </a:p>
        </p:txBody>
      </p:sp>
      <p:graphicFrame>
        <p:nvGraphicFramePr>
          <p:cNvPr id="7" name="Tabelle 7">
            <a:extLst>
              <a:ext uri="{FF2B5EF4-FFF2-40B4-BE49-F238E27FC236}">
                <a16:creationId xmlns:a16="http://schemas.microsoft.com/office/drawing/2014/main" id="{F505476D-13BE-41F8-96CE-EA7D7452881E}"/>
              </a:ext>
            </a:extLst>
          </p:cNvPr>
          <p:cNvGraphicFramePr>
            <a:graphicFrameLocks noGrp="1"/>
          </p:cNvGraphicFramePr>
          <p:nvPr>
            <p:ph idx="1"/>
            <p:extLst>
              <p:ext uri="{D42A27DB-BD31-4B8C-83A1-F6EECF244321}">
                <p14:modId xmlns:p14="http://schemas.microsoft.com/office/powerpoint/2010/main" val="543395150"/>
              </p:ext>
            </p:extLst>
          </p:nvPr>
        </p:nvGraphicFramePr>
        <p:xfrm>
          <a:off x="2492773" y="1650361"/>
          <a:ext cx="9264787" cy="4079233"/>
        </p:xfrm>
        <a:graphic>
          <a:graphicData uri="http://schemas.openxmlformats.org/drawingml/2006/table">
            <a:tbl>
              <a:tblPr firstRow="1" firstCol="1" bandRow="1">
                <a:tableStyleId>{7DF18680-E054-41AD-8BC1-D1AEF772440D}</a:tableStyleId>
              </a:tblPr>
              <a:tblGrid>
                <a:gridCol w="2395130">
                  <a:extLst>
                    <a:ext uri="{9D8B030D-6E8A-4147-A177-3AD203B41FA5}">
                      <a16:colId xmlns:a16="http://schemas.microsoft.com/office/drawing/2014/main" val="2692439673"/>
                    </a:ext>
                  </a:extLst>
                </a:gridCol>
                <a:gridCol w="1435928">
                  <a:extLst>
                    <a:ext uri="{9D8B030D-6E8A-4147-A177-3AD203B41FA5}">
                      <a16:colId xmlns:a16="http://schemas.microsoft.com/office/drawing/2014/main" val="2801952827"/>
                    </a:ext>
                  </a:extLst>
                </a:gridCol>
                <a:gridCol w="1550802">
                  <a:extLst>
                    <a:ext uri="{9D8B030D-6E8A-4147-A177-3AD203B41FA5}">
                      <a16:colId xmlns:a16="http://schemas.microsoft.com/office/drawing/2014/main" val="2102572224"/>
                    </a:ext>
                  </a:extLst>
                </a:gridCol>
                <a:gridCol w="1578512">
                  <a:extLst>
                    <a:ext uri="{9D8B030D-6E8A-4147-A177-3AD203B41FA5}">
                      <a16:colId xmlns:a16="http://schemas.microsoft.com/office/drawing/2014/main" val="2622200547"/>
                    </a:ext>
                  </a:extLst>
                </a:gridCol>
                <a:gridCol w="2304415">
                  <a:extLst>
                    <a:ext uri="{9D8B030D-6E8A-4147-A177-3AD203B41FA5}">
                      <a16:colId xmlns:a16="http://schemas.microsoft.com/office/drawing/2014/main" val="3815857631"/>
                    </a:ext>
                  </a:extLst>
                </a:gridCol>
              </a:tblGrid>
              <a:tr h="370840">
                <a:tc>
                  <a:txBody>
                    <a:bodyPr/>
                    <a:lstStyle/>
                    <a:p>
                      <a:endParaRPr lang="de-DE"/>
                    </a:p>
                  </a:txBody>
                  <a:tcPr/>
                </a:tc>
                <a:tc>
                  <a:txBody>
                    <a:bodyPr/>
                    <a:lstStyle/>
                    <a:p>
                      <a:r>
                        <a:rPr lang="de-DE" b="0"/>
                        <a:t>Precision</a:t>
                      </a:r>
                      <a:endParaRPr lang="de-DE" b="0" dirty="0"/>
                    </a:p>
                  </a:txBody>
                  <a:tcPr/>
                </a:tc>
                <a:tc>
                  <a:txBody>
                    <a:bodyPr/>
                    <a:lstStyle/>
                    <a:p>
                      <a:r>
                        <a:rPr lang="de-DE" b="0"/>
                        <a:t>Recall</a:t>
                      </a:r>
                      <a:endParaRPr lang="de-DE" b="0" dirty="0"/>
                    </a:p>
                  </a:txBody>
                  <a:tcPr/>
                </a:tc>
                <a:tc>
                  <a:txBody>
                    <a:bodyPr/>
                    <a:lstStyle/>
                    <a:p>
                      <a:r>
                        <a:rPr lang="de-DE" b="0"/>
                        <a:t>F1-Score</a:t>
                      </a:r>
                      <a:endParaRPr lang="de-DE" b="0" dirty="0"/>
                    </a:p>
                  </a:txBody>
                  <a:tcPr/>
                </a:tc>
                <a:tc>
                  <a:txBody>
                    <a:bodyPr/>
                    <a:lstStyle/>
                    <a:p>
                      <a:r>
                        <a:rPr lang="de-DE" b="0"/>
                        <a:t>Support</a:t>
                      </a:r>
                    </a:p>
                  </a:txBody>
                  <a:tcPr/>
                </a:tc>
                <a:extLst>
                  <a:ext uri="{0D108BD9-81ED-4DB2-BD59-A6C34878D82A}">
                    <a16:rowId xmlns:a16="http://schemas.microsoft.com/office/drawing/2014/main" val="3243453847"/>
                  </a:ext>
                </a:extLst>
              </a:tr>
              <a:tr h="370840">
                <a:tc>
                  <a:txBody>
                    <a:bodyPr/>
                    <a:lstStyle/>
                    <a:p>
                      <a:r>
                        <a:rPr lang="de-DE" b="0"/>
                        <a:t>Reference Number</a:t>
                      </a:r>
                    </a:p>
                  </a:txBody>
                  <a:tcPr>
                    <a:solidFill>
                      <a:schemeClr val="accent6">
                        <a:lumMod val="75000"/>
                      </a:schemeClr>
                    </a:solidFill>
                  </a:tcPr>
                </a:tc>
                <a:tc>
                  <a:txBody>
                    <a:bodyPr/>
                    <a:lstStyle/>
                    <a:p>
                      <a:r>
                        <a:rPr lang="de-DE"/>
                        <a:t>0.88</a:t>
                      </a:r>
                    </a:p>
                  </a:txBody>
                  <a:tcPr/>
                </a:tc>
                <a:tc>
                  <a:txBody>
                    <a:bodyPr/>
                    <a:lstStyle/>
                    <a:p>
                      <a:r>
                        <a:rPr lang="de-DE"/>
                        <a:t>0.80</a:t>
                      </a:r>
                    </a:p>
                  </a:txBody>
                  <a:tcPr/>
                </a:tc>
                <a:tc>
                  <a:txBody>
                    <a:bodyPr/>
                    <a:lstStyle/>
                    <a:p>
                      <a:r>
                        <a:rPr lang="de-DE"/>
                        <a:t>0.84</a:t>
                      </a:r>
                    </a:p>
                  </a:txBody>
                  <a:tcPr/>
                </a:tc>
                <a:tc>
                  <a:txBody>
                    <a:bodyPr/>
                    <a:lstStyle/>
                    <a:p>
                      <a:r>
                        <a:rPr lang="de-DE"/>
                        <a:t>2703</a:t>
                      </a:r>
                    </a:p>
                  </a:txBody>
                  <a:tcPr/>
                </a:tc>
                <a:extLst>
                  <a:ext uri="{0D108BD9-81ED-4DB2-BD59-A6C34878D82A}">
                    <a16:rowId xmlns:a16="http://schemas.microsoft.com/office/drawing/2014/main" val="1703239976"/>
                  </a:ext>
                </a:extLst>
              </a:tr>
              <a:tr h="370839">
                <a:tc>
                  <a:txBody>
                    <a:bodyPr/>
                    <a:lstStyle/>
                    <a:p>
                      <a:pPr lvl="0">
                        <a:buNone/>
                      </a:pPr>
                      <a:r>
                        <a:rPr lang="de-DE" b="0"/>
                        <a:t>Court</a:t>
                      </a:r>
                      <a:endParaRPr lang="de-DE"/>
                    </a:p>
                  </a:txBody>
                  <a:tcPr>
                    <a:solidFill>
                      <a:schemeClr val="accent6">
                        <a:lumMod val="75000"/>
                      </a:schemeClr>
                    </a:solidFill>
                  </a:tcPr>
                </a:tc>
                <a:tc>
                  <a:txBody>
                    <a:bodyPr/>
                    <a:lstStyle/>
                    <a:p>
                      <a:pPr lvl="0">
                        <a:buNone/>
                      </a:pPr>
                      <a:r>
                        <a:rPr lang="de-DE"/>
                        <a:t>0.96</a:t>
                      </a:r>
                    </a:p>
                  </a:txBody>
                  <a:tcPr/>
                </a:tc>
                <a:tc>
                  <a:txBody>
                    <a:bodyPr/>
                    <a:lstStyle/>
                    <a:p>
                      <a:pPr lvl="0">
                        <a:buNone/>
                      </a:pPr>
                      <a:r>
                        <a:rPr lang="de-DE"/>
                        <a:t>0.99</a:t>
                      </a:r>
                    </a:p>
                  </a:txBody>
                  <a:tcPr/>
                </a:tc>
                <a:tc>
                  <a:txBody>
                    <a:bodyPr/>
                    <a:lstStyle/>
                    <a:p>
                      <a:pPr lvl="0">
                        <a:buNone/>
                      </a:pPr>
                      <a:r>
                        <a:rPr lang="de-DE"/>
                        <a:t>0.97</a:t>
                      </a:r>
                    </a:p>
                  </a:txBody>
                  <a:tcPr/>
                </a:tc>
                <a:tc>
                  <a:txBody>
                    <a:bodyPr/>
                    <a:lstStyle/>
                    <a:p>
                      <a:pPr lvl="0">
                        <a:buNone/>
                      </a:pPr>
                      <a:r>
                        <a:rPr lang="de-DE"/>
                        <a:t>2703</a:t>
                      </a:r>
                    </a:p>
                  </a:txBody>
                  <a:tcPr/>
                </a:tc>
                <a:extLst>
                  <a:ext uri="{0D108BD9-81ED-4DB2-BD59-A6C34878D82A}">
                    <a16:rowId xmlns:a16="http://schemas.microsoft.com/office/drawing/2014/main" val="1642343616"/>
                  </a:ext>
                </a:extLst>
              </a:tr>
              <a:tr h="370839">
                <a:tc>
                  <a:txBody>
                    <a:bodyPr/>
                    <a:lstStyle/>
                    <a:p>
                      <a:pPr lvl="0">
                        <a:buNone/>
                      </a:pPr>
                      <a:r>
                        <a:rPr lang="de-DE" b="0"/>
                        <a:t>Type of Decision</a:t>
                      </a:r>
                      <a:endParaRPr lang="de-DE"/>
                    </a:p>
                  </a:txBody>
                  <a:tcPr>
                    <a:solidFill>
                      <a:schemeClr val="accent6">
                        <a:lumMod val="75000"/>
                      </a:schemeClr>
                    </a:solidFill>
                  </a:tcPr>
                </a:tc>
                <a:tc>
                  <a:txBody>
                    <a:bodyPr/>
                    <a:lstStyle/>
                    <a:p>
                      <a:pPr lvl="0">
                        <a:buNone/>
                      </a:pPr>
                      <a:r>
                        <a:rPr lang="de-DE"/>
                        <a:t>0.75</a:t>
                      </a:r>
                    </a:p>
                  </a:txBody>
                  <a:tcPr/>
                </a:tc>
                <a:tc>
                  <a:txBody>
                    <a:bodyPr/>
                    <a:lstStyle/>
                    <a:p>
                      <a:pPr lvl="0">
                        <a:buNone/>
                      </a:pPr>
                      <a:r>
                        <a:rPr lang="de-DE"/>
                        <a:t>1.00</a:t>
                      </a:r>
                    </a:p>
                  </a:txBody>
                  <a:tcPr/>
                </a:tc>
                <a:tc>
                  <a:txBody>
                    <a:bodyPr/>
                    <a:lstStyle/>
                    <a:p>
                      <a:pPr lvl="0">
                        <a:buNone/>
                      </a:pPr>
                      <a:r>
                        <a:rPr lang="de-DE"/>
                        <a:t>0.86</a:t>
                      </a:r>
                    </a:p>
                  </a:txBody>
                  <a:tcPr/>
                </a:tc>
                <a:tc>
                  <a:txBody>
                    <a:bodyPr/>
                    <a:lstStyle/>
                    <a:p>
                      <a:pPr lvl="0">
                        <a:buNone/>
                      </a:pPr>
                      <a:r>
                        <a:rPr lang="de-DE"/>
                        <a:t>2703</a:t>
                      </a:r>
                    </a:p>
                  </a:txBody>
                  <a:tcPr/>
                </a:tc>
                <a:extLst>
                  <a:ext uri="{0D108BD9-81ED-4DB2-BD59-A6C34878D82A}">
                    <a16:rowId xmlns:a16="http://schemas.microsoft.com/office/drawing/2014/main" val="730960749"/>
                  </a:ext>
                </a:extLst>
              </a:tr>
              <a:tr h="370840">
                <a:tc>
                  <a:txBody>
                    <a:bodyPr/>
                    <a:lstStyle/>
                    <a:p>
                      <a:pPr lvl="0">
                        <a:buNone/>
                      </a:pPr>
                      <a:r>
                        <a:rPr lang="de-DE" b="0"/>
                        <a:t>Date</a:t>
                      </a:r>
                    </a:p>
                  </a:txBody>
                  <a:tcPr>
                    <a:solidFill>
                      <a:schemeClr val="accent6">
                        <a:lumMod val="75000"/>
                      </a:schemeClr>
                    </a:solidFill>
                  </a:tcPr>
                </a:tc>
                <a:tc>
                  <a:txBody>
                    <a:bodyPr/>
                    <a:lstStyle/>
                    <a:p>
                      <a:pPr lvl="0">
                        <a:buNone/>
                      </a:pPr>
                      <a:r>
                        <a:rPr lang="de-DE"/>
                        <a:t>0.92</a:t>
                      </a:r>
                    </a:p>
                  </a:txBody>
                  <a:tcPr/>
                </a:tc>
                <a:tc>
                  <a:txBody>
                    <a:bodyPr/>
                    <a:lstStyle/>
                    <a:p>
                      <a:pPr lvl="0">
                        <a:buNone/>
                      </a:pPr>
                      <a:r>
                        <a:rPr lang="de-DE"/>
                        <a:t>0.99</a:t>
                      </a:r>
                    </a:p>
                  </a:txBody>
                  <a:tcPr/>
                </a:tc>
                <a:tc>
                  <a:txBody>
                    <a:bodyPr/>
                    <a:lstStyle/>
                    <a:p>
                      <a:pPr lvl="0">
                        <a:buNone/>
                      </a:pPr>
                      <a:r>
                        <a:rPr lang="de-DE"/>
                        <a:t>0.96</a:t>
                      </a:r>
                    </a:p>
                  </a:txBody>
                  <a:tcPr/>
                </a:tc>
                <a:tc>
                  <a:txBody>
                    <a:bodyPr/>
                    <a:lstStyle/>
                    <a:p>
                      <a:pPr lvl="0">
                        <a:buNone/>
                      </a:pPr>
                      <a:r>
                        <a:rPr lang="de-DE"/>
                        <a:t>2703</a:t>
                      </a:r>
                    </a:p>
                  </a:txBody>
                  <a:tcPr/>
                </a:tc>
                <a:extLst>
                  <a:ext uri="{0D108BD9-81ED-4DB2-BD59-A6C34878D82A}">
                    <a16:rowId xmlns:a16="http://schemas.microsoft.com/office/drawing/2014/main" val="3190655968"/>
                  </a:ext>
                </a:extLst>
              </a:tr>
              <a:tr h="370839">
                <a:tc>
                  <a:txBody>
                    <a:bodyPr/>
                    <a:lstStyle/>
                    <a:p>
                      <a:pPr lvl="0">
                        <a:buNone/>
                      </a:pPr>
                      <a:r>
                        <a:rPr lang="de-DE" b="0"/>
                        <a:t>Applied Laws</a:t>
                      </a:r>
                    </a:p>
                  </a:txBody>
                  <a:tcPr>
                    <a:solidFill>
                      <a:schemeClr val="accent6">
                        <a:lumMod val="75000"/>
                      </a:schemeClr>
                    </a:solidFill>
                  </a:tcPr>
                </a:tc>
                <a:tc>
                  <a:txBody>
                    <a:bodyPr/>
                    <a:lstStyle/>
                    <a:p>
                      <a:pPr lvl="0">
                        <a:buNone/>
                      </a:pPr>
                      <a:r>
                        <a:rPr lang="de-DE"/>
                        <a:t>0.97</a:t>
                      </a:r>
                    </a:p>
                  </a:txBody>
                  <a:tcPr/>
                </a:tc>
                <a:tc>
                  <a:txBody>
                    <a:bodyPr/>
                    <a:lstStyle/>
                    <a:p>
                      <a:pPr lvl="0">
                        <a:buNone/>
                      </a:pPr>
                      <a:r>
                        <a:rPr lang="de-DE"/>
                        <a:t>0.96</a:t>
                      </a:r>
                    </a:p>
                  </a:txBody>
                  <a:tcPr/>
                </a:tc>
                <a:tc>
                  <a:txBody>
                    <a:bodyPr/>
                    <a:lstStyle/>
                    <a:p>
                      <a:pPr lvl="0">
                        <a:buNone/>
                      </a:pPr>
                      <a:r>
                        <a:rPr lang="de-DE"/>
                        <a:t>0.97</a:t>
                      </a:r>
                    </a:p>
                  </a:txBody>
                  <a:tcPr/>
                </a:tc>
                <a:tc>
                  <a:txBody>
                    <a:bodyPr/>
                    <a:lstStyle/>
                    <a:p>
                      <a:pPr lvl="0">
                        <a:buNone/>
                      </a:pPr>
                      <a:r>
                        <a:rPr lang="de-DE"/>
                        <a:t>2375</a:t>
                      </a:r>
                    </a:p>
                  </a:txBody>
                  <a:tcPr/>
                </a:tc>
                <a:extLst>
                  <a:ext uri="{0D108BD9-81ED-4DB2-BD59-A6C34878D82A}">
                    <a16:rowId xmlns:a16="http://schemas.microsoft.com/office/drawing/2014/main" val="4109050393"/>
                  </a:ext>
                </a:extLst>
              </a:tr>
              <a:tr h="370838">
                <a:tc>
                  <a:txBody>
                    <a:bodyPr/>
                    <a:lstStyle/>
                    <a:p>
                      <a:pPr lvl="0">
                        <a:buNone/>
                      </a:pPr>
                      <a:r>
                        <a:rPr lang="de-DE" b="0"/>
                        <a:t>Guiding Principle</a:t>
                      </a:r>
                    </a:p>
                  </a:txBody>
                  <a:tcPr>
                    <a:solidFill>
                      <a:schemeClr val="bg1">
                        <a:lumMod val="50000"/>
                      </a:schemeClr>
                    </a:solidFill>
                  </a:tcPr>
                </a:tc>
                <a:tc>
                  <a:txBody>
                    <a:bodyPr/>
                    <a:lstStyle/>
                    <a:p>
                      <a:pPr lvl="0">
                        <a:buNone/>
                      </a:pPr>
                      <a:r>
                        <a:rPr lang="de-DE"/>
                        <a:t>0.74</a:t>
                      </a:r>
                    </a:p>
                  </a:txBody>
                  <a:tcPr/>
                </a:tc>
                <a:tc>
                  <a:txBody>
                    <a:bodyPr/>
                    <a:lstStyle/>
                    <a:p>
                      <a:pPr lvl="0">
                        <a:buNone/>
                      </a:pPr>
                      <a:r>
                        <a:rPr lang="de-DE"/>
                        <a:t>0.40</a:t>
                      </a:r>
                    </a:p>
                  </a:txBody>
                  <a:tcPr/>
                </a:tc>
                <a:tc>
                  <a:txBody>
                    <a:bodyPr/>
                    <a:lstStyle/>
                    <a:p>
                      <a:pPr lvl="0">
                        <a:buNone/>
                      </a:pPr>
                      <a:r>
                        <a:rPr lang="de-DE"/>
                        <a:t>0.62</a:t>
                      </a:r>
                    </a:p>
                  </a:txBody>
                  <a:tcPr/>
                </a:tc>
                <a:tc>
                  <a:txBody>
                    <a:bodyPr/>
                    <a:lstStyle/>
                    <a:p>
                      <a:pPr lvl="0">
                        <a:buNone/>
                      </a:pPr>
                      <a:r>
                        <a:rPr lang="de-DE"/>
                        <a:t>5232</a:t>
                      </a:r>
                    </a:p>
                  </a:txBody>
                  <a:tcPr/>
                </a:tc>
                <a:extLst>
                  <a:ext uri="{0D108BD9-81ED-4DB2-BD59-A6C34878D82A}">
                    <a16:rowId xmlns:a16="http://schemas.microsoft.com/office/drawing/2014/main" val="1572881575"/>
                  </a:ext>
                </a:extLst>
              </a:tr>
              <a:tr h="370840">
                <a:tc>
                  <a:txBody>
                    <a:bodyPr/>
                    <a:lstStyle/>
                    <a:p>
                      <a:r>
                        <a:rPr lang="de-DE" b="0"/>
                        <a:t>Decision</a:t>
                      </a:r>
                    </a:p>
                  </a:txBody>
                  <a:tcPr>
                    <a:solidFill>
                      <a:schemeClr val="accent5">
                        <a:lumMod val="60000"/>
                        <a:lumOff val="40000"/>
                      </a:schemeClr>
                    </a:solidFill>
                  </a:tcPr>
                </a:tc>
                <a:tc>
                  <a:txBody>
                    <a:bodyPr/>
                    <a:lstStyle/>
                    <a:p>
                      <a:r>
                        <a:rPr lang="de-DE"/>
                        <a:t>0.95</a:t>
                      </a:r>
                    </a:p>
                  </a:txBody>
                  <a:tcPr/>
                </a:tc>
                <a:tc>
                  <a:txBody>
                    <a:bodyPr/>
                    <a:lstStyle/>
                    <a:p>
                      <a:r>
                        <a:rPr lang="de-DE"/>
                        <a:t>0.82</a:t>
                      </a:r>
                    </a:p>
                  </a:txBody>
                  <a:tcPr/>
                </a:tc>
                <a:tc>
                  <a:txBody>
                    <a:bodyPr/>
                    <a:lstStyle/>
                    <a:p>
                      <a:r>
                        <a:rPr lang="de-DE"/>
                        <a:t>0.88</a:t>
                      </a:r>
                    </a:p>
                  </a:txBody>
                  <a:tcPr/>
                </a:tc>
                <a:tc>
                  <a:txBody>
                    <a:bodyPr/>
                    <a:lstStyle/>
                    <a:p>
                      <a:r>
                        <a:rPr lang="de-DE"/>
                        <a:t>12867</a:t>
                      </a:r>
                    </a:p>
                  </a:txBody>
                  <a:tcPr/>
                </a:tc>
                <a:extLst>
                  <a:ext uri="{0D108BD9-81ED-4DB2-BD59-A6C34878D82A}">
                    <a16:rowId xmlns:a16="http://schemas.microsoft.com/office/drawing/2014/main" val="236494072"/>
                  </a:ext>
                </a:extLst>
              </a:tr>
              <a:tr h="370840">
                <a:tc>
                  <a:txBody>
                    <a:bodyPr/>
                    <a:lstStyle/>
                    <a:p>
                      <a:r>
                        <a:rPr lang="de-DE" b="0"/>
                        <a:t>Facts</a:t>
                      </a:r>
                    </a:p>
                  </a:txBody>
                  <a:tcPr>
                    <a:solidFill>
                      <a:schemeClr val="accent5">
                        <a:lumMod val="60000"/>
                        <a:lumOff val="40000"/>
                      </a:schemeClr>
                    </a:solidFill>
                  </a:tcPr>
                </a:tc>
                <a:tc>
                  <a:txBody>
                    <a:bodyPr/>
                    <a:lstStyle/>
                    <a:p>
                      <a:r>
                        <a:rPr lang="de-DE"/>
                        <a:t>0.86</a:t>
                      </a:r>
                    </a:p>
                  </a:txBody>
                  <a:tcPr/>
                </a:tc>
                <a:tc>
                  <a:txBody>
                    <a:bodyPr/>
                    <a:lstStyle/>
                    <a:p>
                      <a:r>
                        <a:rPr lang="de-DE"/>
                        <a:t>0.92</a:t>
                      </a:r>
                    </a:p>
                  </a:txBody>
                  <a:tcPr/>
                </a:tc>
                <a:tc>
                  <a:txBody>
                    <a:bodyPr/>
                    <a:lstStyle/>
                    <a:p>
                      <a:r>
                        <a:rPr lang="de-DE"/>
                        <a:t>0.89</a:t>
                      </a:r>
                    </a:p>
                  </a:txBody>
                  <a:tcPr/>
                </a:tc>
                <a:tc>
                  <a:txBody>
                    <a:bodyPr/>
                    <a:lstStyle/>
                    <a:p>
                      <a:r>
                        <a:rPr lang="de-DE"/>
                        <a:t>64914</a:t>
                      </a:r>
                    </a:p>
                  </a:txBody>
                  <a:tcPr/>
                </a:tc>
                <a:extLst>
                  <a:ext uri="{0D108BD9-81ED-4DB2-BD59-A6C34878D82A}">
                    <a16:rowId xmlns:a16="http://schemas.microsoft.com/office/drawing/2014/main" val="1774393994"/>
                  </a:ext>
                </a:extLst>
              </a:tr>
              <a:tr h="370840">
                <a:tc>
                  <a:txBody>
                    <a:bodyPr/>
                    <a:lstStyle/>
                    <a:p>
                      <a:pPr lvl="0">
                        <a:buNone/>
                      </a:pPr>
                      <a:r>
                        <a:rPr lang="de-DE" b="0"/>
                        <a:t>Reasoning</a:t>
                      </a:r>
                    </a:p>
                  </a:txBody>
                  <a:tcPr>
                    <a:solidFill>
                      <a:schemeClr val="accent5">
                        <a:lumMod val="60000"/>
                        <a:lumOff val="40000"/>
                      </a:schemeClr>
                    </a:solidFill>
                  </a:tcPr>
                </a:tc>
                <a:tc>
                  <a:txBody>
                    <a:bodyPr/>
                    <a:lstStyle/>
                    <a:p>
                      <a:r>
                        <a:rPr lang="de-DE"/>
                        <a:t>0.90</a:t>
                      </a:r>
                    </a:p>
                  </a:txBody>
                  <a:tcPr/>
                </a:tc>
                <a:tc>
                  <a:txBody>
                    <a:bodyPr/>
                    <a:lstStyle/>
                    <a:p>
                      <a:r>
                        <a:rPr lang="de-DE"/>
                        <a:t>0.88</a:t>
                      </a:r>
                    </a:p>
                  </a:txBody>
                  <a:tcPr/>
                </a:tc>
                <a:tc>
                  <a:txBody>
                    <a:bodyPr/>
                    <a:lstStyle/>
                    <a:p>
                      <a:r>
                        <a:rPr lang="de-DE"/>
                        <a:t>0.89</a:t>
                      </a:r>
                    </a:p>
                  </a:txBody>
                  <a:tcPr/>
                </a:tc>
                <a:tc>
                  <a:txBody>
                    <a:bodyPr/>
                    <a:lstStyle/>
                    <a:p>
                      <a:r>
                        <a:rPr lang="de-DE"/>
                        <a:t>74646</a:t>
                      </a:r>
                    </a:p>
                  </a:txBody>
                  <a:tcPr/>
                </a:tc>
                <a:extLst>
                  <a:ext uri="{0D108BD9-81ED-4DB2-BD59-A6C34878D82A}">
                    <a16:rowId xmlns:a16="http://schemas.microsoft.com/office/drawing/2014/main" val="1514523254"/>
                  </a:ext>
                </a:extLst>
              </a:tr>
              <a:tr h="370838">
                <a:tc>
                  <a:txBody>
                    <a:bodyPr/>
                    <a:lstStyle/>
                    <a:p>
                      <a:pPr lvl="0">
                        <a:buNone/>
                      </a:pPr>
                      <a:r>
                        <a:rPr lang="de-DE" b="0"/>
                        <a:t>Previous Instance</a:t>
                      </a:r>
                      <a:endParaRPr lang="de-DE" b="0" dirty="0"/>
                    </a:p>
                  </a:txBody>
                  <a:tcPr>
                    <a:solidFill>
                      <a:schemeClr val="accent5">
                        <a:lumMod val="60000"/>
                        <a:lumOff val="40000"/>
                      </a:schemeClr>
                    </a:solidFill>
                  </a:tcPr>
                </a:tc>
                <a:tc>
                  <a:txBody>
                    <a:bodyPr/>
                    <a:lstStyle/>
                    <a:p>
                      <a:pPr lvl="0">
                        <a:buNone/>
                      </a:pPr>
                      <a:r>
                        <a:rPr lang="de-DE"/>
                        <a:t>0.99</a:t>
                      </a:r>
                      <a:endParaRPr lang="de-DE" dirty="0"/>
                    </a:p>
                  </a:txBody>
                  <a:tcPr/>
                </a:tc>
                <a:tc>
                  <a:txBody>
                    <a:bodyPr/>
                    <a:lstStyle/>
                    <a:p>
                      <a:pPr lvl="0">
                        <a:buNone/>
                      </a:pPr>
                      <a:r>
                        <a:rPr lang="de-DE"/>
                        <a:t>1.00</a:t>
                      </a:r>
                      <a:endParaRPr lang="de-DE" dirty="0"/>
                    </a:p>
                  </a:txBody>
                  <a:tcPr/>
                </a:tc>
                <a:tc>
                  <a:txBody>
                    <a:bodyPr/>
                    <a:lstStyle/>
                    <a:p>
                      <a:pPr lvl="0">
                        <a:buNone/>
                      </a:pPr>
                      <a:r>
                        <a:rPr lang="de-DE"/>
                        <a:t>1.00</a:t>
                      </a:r>
                      <a:endParaRPr lang="de-DE" dirty="0"/>
                    </a:p>
                  </a:txBody>
                  <a:tcPr/>
                </a:tc>
                <a:tc>
                  <a:txBody>
                    <a:bodyPr/>
                    <a:lstStyle/>
                    <a:p>
                      <a:pPr lvl="0">
                        <a:buNone/>
                      </a:pPr>
                      <a:r>
                        <a:rPr lang="de-DE"/>
                        <a:t>2499</a:t>
                      </a:r>
                      <a:endParaRPr lang="de-DE" dirty="0"/>
                    </a:p>
                  </a:txBody>
                  <a:tcPr/>
                </a:tc>
                <a:extLst>
                  <a:ext uri="{0D108BD9-81ED-4DB2-BD59-A6C34878D82A}">
                    <a16:rowId xmlns:a16="http://schemas.microsoft.com/office/drawing/2014/main" val="2417527342"/>
                  </a:ext>
                </a:extLst>
              </a:tr>
            </a:tbl>
          </a:graphicData>
        </a:graphic>
      </p:graphicFrame>
      <p:sp>
        <p:nvSpPr>
          <p:cNvPr id="4" name="Datumsplatzhalter 3">
            <a:extLst>
              <a:ext uri="{FF2B5EF4-FFF2-40B4-BE49-F238E27FC236}">
                <a16:creationId xmlns:a16="http://schemas.microsoft.com/office/drawing/2014/main" id="{375C47CF-9914-4A86-9FC8-F92756A8117B}"/>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AEABA00A-D84D-4E15-A1E0-CFB814EC4737}"/>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3884D7C5-EB45-4DD6-AE26-500DC69F0BF9}"/>
              </a:ext>
            </a:extLst>
          </p:cNvPr>
          <p:cNvSpPr>
            <a:spLocks noGrp="1"/>
          </p:cNvSpPr>
          <p:nvPr>
            <p:ph type="sldNum" sz="quarter" idx="12"/>
          </p:nvPr>
        </p:nvSpPr>
        <p:spPr/>
        <p:txBody>
          <a:bodyPr/>
          <a:lstStyle/>
          <a:p>
            <a:pPr>
              <a:defRPr/>
            </a:pPr>
            <a:fld id="{05BC9FAB-BDC1-47C0-A8BB-6E12A8205D33}" type="slidenum">
              <a:rPr lang="de-DE"/>
              <a:pPr>
                <a:defRPr/>
              </a:pPr>
              <a:t>37</a:t>
            </a:fld>
            <a:endParaRPr lang="de-DE" dirty="0"/>
          </a:p>
        </p:txBody>
      </p:sp>
      <p:sp>
        <p:nvSpPr>
          <p:cNvPr id="3" name="Textfeld 2">
            <a:extLst>
              <a:ext uri="{FF2B5EF4-FFF2-40B4-BE49-F238E27FC236}">
                <a16:creationId xmlns:a16="http://schemas.microsoft.com/office/drawing/2014/main" id="{17476157-8A96-4BD8-914A-6F2440CD8CC7}"/>
              </a:ext>
            </a:extLst>
          </p:cNvPr>
          <p:cNvSpPr txBox="1"/>
          <p:nvPr/>
        </p:nvSpPr>
        <p:spPr>
          <a:xfrm>
            <a:off x="290249" y="1121174"/>
            <a:ext cx="11469871"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ea typeface="+mn-lt"/>
                <a:cs typeface="+mn-lt"/>
              </a:rPr>
              <a:t>Linear Support Vector Classifier classifying paragraphs of a judgment under ZPO, when rubrum is split by lines</a:t>
            </a:r>
            <a:endParaRPr lang="de-DE">
              <a:cs typeface="Arial"/>
            </a:endParaRPr>
          </a:p>
        </p:txBody>
      </p:sp>
      <p:sp>
        <p:nvSpPr>
          <p:cNvPr id="8" name="Textfeld 7">
            <a:extLst>
              <a:ext uri="{FF2B5EF4-FFF2-40B4-BE49-F238E27FC236}">
                <a16:creationId xmlns:a16="http://schemas.microsoft.com/office/drawing/2014/main" id="{061E3849-BB36-47D5-AF84-460550645DA6}"/>
              </a:ext>
            </a:extLst>
          </p:cNvPr>
          <p:cNvSpPr txBox="1"/>
          <p:nvPr/>
        </p:nvSpPr>
        <p:spPr>
          <a:xfrm>
            <a:off x="234009" y="6065798"/>
            <a:ext cx="10687606" cy="646331"/>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latin typeface="Arial"/>
                <a:cs typeface="Arial"/>
              </a:rPr>
              <a:t>Notice the class ’Facts‘ (Tatbestand) which only exists as an independently labeled segment under ZPO</a:t>
            </a:r>
            <a:endParaRPr lang="de-DE">
              <a:ea typeface="+mn-lt"/>
              <a:cs typeface="+mn-lt"/>
            </a:endParaRPr>
          </a:p>
          <a:p>
            <a:pPr algn="l"/>
            <a:endParaRPr lang="de-DE" dirty="0">
              <a:latin typeface="Arial" pitchFamily="34" charset="0"/>
              <a:cs typeface="Arial"/>
            </a:endParaRPr>
          </a:p>
        </p:txBody>
      </p:sp>
      <p:sp>
        <p:nvSpPr>
          <p:cNvPr id="9" name="Geschweifte Klammer links 8">
            <a:extLst>
              <a:ext uri="{FF2B5EF4-FFF2-40B4-BE49-F238E27FC236}">
                <a16:creationId xmlns:a16="http://schemas.microsoft.com/office/drawing/2014/main" id="{512477F7-3FD3-4F40-8497-7C084C7B92D2}"/>
              </a:ext>
            </a:extLst>
          </p:cNvPr>
          <p:cNvSpPr/>
          <p:nvPr/>
        </p:nvSpPr>
        <p:spPr bwMode="auto">
          <a:xfrm>
            <a:off x="2062768" y="2045147"/>
            <a:ext cx="335418" cy="1806590"/>
          </a:xfrm>
          <a:prstGeom prst="leftBrace">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sp>
        <p:nvSpPr>
          <p:cNvPr id="10" name="Geschweifte Klammer links 9">
            <a:extLst>
              <a:ext uri="{FF2B5EF4-FFF2-40B4-BE49-F238E27FC236}">
                <a16:creationId xmlns:a16="http://schemas.microsoft.com/office/drawing/2014/main" id="{6E30A45D-950C-4384-95CF-7D0DB357AA00}"/>
              </a:ext>
            </a:extLst>
          </p:cNvPr>
          <p:cNvSpPr/>
          <p:nvPr/>
        </p:nvSpPr>
        <p:spPr bwMode="auto">
          <a:xfrm>
            <a:off x="2062768" y="4258393"/>
            <a:ext cx="335418" cy="1105857"/>
          </a:xfrm>
          <a:prstGeom prst="leftBrace">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sp>
        <p:nvSpPr>
          <p:cNvPr id="12" name="Textfeld 11">
            <a:extLst>
              <a:ext uri="{FF2B5EF4-FFF2-40B4-BE49-F238E27FC236}">
                <a16:creationId xmlns:a16="http://schemas.microsoft.com/office/drawing/2014/main" id="{720F2950-03A3-4DC5-8973-D743BC1A4E92}"/>
              </a:ext>
            </a:extLst>
          </p:cNvPr>
          <p:cNvSpPr txBox="1"/>
          <p:nvPr/>
        </p:nvSpPr>
        <p:spPr>
          <a:xfrm>
            <a:off x="941502" y="2765502"/>
            <a:ext cx="1005403"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algn="l"/>
            <a:r>
              <a:rPr lang="de-DE">
                <a:latin typeface="Arial"/>
                <a:cs typeface="Arial"/>
              </a:rPr>
              <a:t>Rubrum</a:t>
            </a:r>
            <a:endParaRPr lang="de-DE" dirty="0">
              <a:latin typeface="Arial" pitchFamily="34" charset="0"/>
            </a:endParaRPr>
          </a:p>
        </p:txBody>
      </p:sp>
      <p:sp>
        <p:nvSpPr>
          <p:cNvPr id="14" name="Textfeld 13">
            <a:extLst>
              <a:ext uri="{FF2B5EF4-FFF2-40B4-BE49-F238E27FC236}">
                <a16:creationId xmlns:a16="http://schemas.microsoft.com/office/drawing/2014/main" id="{9163DA28-206C-49B4-BEE8-066FF0A9F8F8}"/>
              </a:ext>
            </a:extLst>
          </p:cNvPr>
          <p:cNvSpPr txBox="1"/>
          <p:nvPr/>
        </p:nvSpPr>
        <p:spPr>
          <a:xfrm>
            <a:off x="233815" y="4627022"/>
            <a:ext cx="1813317"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latin typeface="Arial"/>
                <a:cs typeface="Arial"/>
              </a:rPr>
              <a:t>Body Segments</a:t>
            </a:r>
            <a:endParaRPr lang="de-DE" dirty="0">
              <a:latin typeface="Arial" pitchFamily="34" charset="0"/>
            </a:endParaRPr>
          </a:p>
        </p:txBody>
      </p:sp>
      <p:sp>
        <p:nvSpPr>
          <p:cNvPr id="11" name="Sprechblase: rechteckig mit abgerundeten Ecken 10">
            <a:extLst>
              <a:ext uri="{FF2B5EF4-FFF2-40B4-BE49-F238E27FC236}">
                <a16:creationId xmlns:a16="http://schemas.microsoft.com/office/drawing/2014/main" id="{00AB0F72-83D5-4D07-9071-97AA73D54177}"/>
              </a:ext>
            </a:extLst>
          </p:cNvPr>
          <p:cNvSpPr/>
          <p:nvPr/>
        </p:nvSpPr>
        <p:spPr bwMode="auto">
          <a:xfrm>
            <a:off x="1584507" y="2800600"/>
            <a:ext cx="6826599" cy="911321"/>
          </a:xfrm>
          <a:prstGeom prst="wedgeRoundRectCallout">
            <a:avLst/>
          </a:prstGeom>
          <a:ln>
            <a:solidFill>
              <a:srgbClr val="4472C4"/>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a:solidFill>
                  <a:schemeClr val="tx1"/>
                </a:solidFill>
                <a:cs typeface="Arial"/>
              </a:rPr>
              <a:t>Editorial information, added afterwards. Often confused with Reasoning </a:t>
            </a:r>
            <a:r>
              <a:rPr lang="de-DE" dirty="0">
                <a:solidFill>
                  <a:schemeClr val="tx1"/>
                </a:solidFill>
                <a:cs typeface="Arial"/>
              </a:rPr>
              <a:t>and Decision</a:t>
            </a:r>
            <a:endParaRPr lang="de-DE" dirty="0">
              <a:solidFill>
                <a:schemeClr val="tx1"/>
              </a:solidFill>
            </a:endParaRPr>
          </a:p>
        </p:txBody>
      </p:sp>
    </p:spTree>
    <p:extLst>
      <p:ext uri="{BB962C8B-B14F-4D97-AF65-F5344CB8AC3E}">
        <p14:creationId xmlns:p14="http://schemas.microsoft.com/office/powerpoint/2010/main" val="1148672337"/>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1E068D-C02E-4FEC-A588-1C7D19C67BB9}"/>
              </a:ext>
            </a:extLst>
          </p:cNvPr>
          <p:cNvSpPr>
            <a:spLocks noGrp="1"/>
          </p:cNvSpPr>
          <p:nvPr>
            <p:ph type="title"/>
          </p:nvPr>
        </p:nvSpPr>
        <p:spPr/>
        <p:txBody>
          <a:bodyPr/>
          <a:lstStyle/>
          <a:p>
            <a:r>
              <a:rPr lang="de-DE"/>
              <a:t>Segmentation</a:t>
            </a:r>
          </a:p>
        </p:txBody>
      </p:sp>
      <p:graphicFrame>
        <p:nvGraphicFramePr>
          <p:cNvPr id="7" name="Tabelle 7">
            <a:extLst>
              <a:ext uri="{FF2B5EF4-FFF2-40B4-BE49-F238E27FC236}">
                <a16:creationId xmlns:a16="http://schemas.microsoft.com/office/drawing/2014/main" id="{F505476D-13BE-41F8-96CE-EA7D7452881E}"/>
              </a:ext>
            </a:extLst>
          </p:cNvPr>
          <p:cNvGraphicFramePr>
            <a:graphicFrameLocks noGrp="1"/>
          </p:cNvGraphicFramePr>
          <p:nvPr>
            <p:ph idx="1"/>
          </p:nvPr>
        </p:nvGraphicFramePr>
        <p:xfrm>
          <a:off x="2492773" y="1650361"/>
          <a:ext cx="9264787" cy="4079233"/>
        </p:xfrm>
        <a:graphic>
          <a:graphicData uri="http://schemas.openxmlformats.org/drawingml/2006/table">
            <a:tbl>
              <a:tblPr firstRow="1" firstCol="1" bandRow="1">
                <a:tableStyleId>{7DF18680-E054-41AD-8BC1-D1AEF772440D}</a:tableStyleId>
              </a:tblPr>
              <a:tblGrid>
                <a:gridCol w="2395130">
                  <a:extLst>
                    <a:ext uri="{9D8B030D-6E8A-4147-A177-3AD203B41FA5}">
                      <a16:colId xmlns:a16="http://schemas.microsoft.com/office/drawing/2014/main" val="2692439673"/>
                    </a:ext>
                  </a:extLst>
                </a:gridCol>
                <a:gridCol w="1435928">
                  <a:extLst>
                    <a:ext uri="{9D8B030D-6E8A-4147-A177-3AD203B41FA5}">
                      <a16:colId xmlns:a16="http://schemas.microsoft.com/office/drawing/2014/main" val="2801952827"/>
                    </a:ext>
                  </a:extLst>
                </a:gridCol>
                <a:gridCol w="1550802">
                  <a:extLst>
                    <a:ext uri="{9D8B030D-6E8A-4147-A177-3AD203B41FA5}">
                      <a16:colId xmlns:a16="http://schemas.microsoft.com/office/drawing/2014/main" val="2102572224"/>
                    </a:ext>
                  </a:extLst>
                </a:gridCol>
                <a:gridCol w="1578512">
                  <a:extLst>
                    <a:ext uri="{9D8B030D-6E8A-4147-A177-3AD203B41FA5}">
                      <a16:colId xmlns:a16="http://schemas.microsoft.com/office/drawing/2014/main" val="2622200547"/>
                    </a:ext>
                  </a:extLst>
                </a:gridCol>
                <a:gridCol w="2304415">
                  <a:extLst>
                    <a:ext uri="{9D8B030D-6E8A-4147-A177-3AD203B41FA5}">
                      <a16:colId xmlns:a16="http://schemas.microsoft.com/office/drawing/2014/main" val="3815857631"/>
                    </a:ext>
                  </a:extLst>
                </a:gridCol>
              </a:tblGrid>
              <a:tr h="370840">
                <a:tc>
                  <a:txBody>
                    <a:bodyPr/>
                    <a:lstStyle/>
                    <a:p>
                      <a:endParaRPr lang="de-DE"/>
                    </a:p>
                  </a:txBody>
                  <a:tcPr/>
                </a:tc>
                <a:tc>
                  <a:txBody>
                    <a:bodyPr/>
                    <a:lstStyle/>
                    <a:p>
                      <a:r>
                        <a:rPr lang="de-DE" b="0"/>
                        <a:t>Precision</a:t>
                      </a:r>
                      <a:endParaRPr lang="de-DE" b="0" dirty="0"/>
                    </a:p>
                  </a:txBody>
                  <a:tcPr/>
                </a:tc>
                <a:tc>
                  <a:txBody>
                    <a:bodyPr/>
                    <a:lstStyle/>
                    <a:p>
                      <a:r>
                        <a:rPr lang="de-DE" b="0"/>
                        <a:t>Recall</a:t>
                      </a:r>
                      <a:endParaRPr lang="de-DE" b="0" dirty="0"/>
                    </a:p>
                  </a:txBody>
                  <a:tcPr/>
                </a:tc>
                <a:tc>
                  <a:txBody>
                    <a:bodyPr/>
                    <a:lstStyle/>
                    <a:p>
                      <a:r>
                        <a:rPr lang="de-DE" b="0"/>
                        <a:t>F1-Score</a:t>
                      </a:r>
                      <a:endParaRPr lang="de-DE" b="0" dirty="0"/>
                    </a:p>
                  </a:txBody>
                  <a:tcPr/>
                </a:tc>
                <a:tc>
                  <a:txBody>
                    <a:bodyPr/>
                    <a:lstStyle/>
                    <a:p>
                      <a:r>
                        <a:rPr lang="de-DE" b="0"/>
                        <a:t>Support</a:t>
                      </a:r>
                    </a:p>
                  </a:txBody>
                  <a:tcPr/>
                </a:tc>
                <a:extLst>
                  <a:ext uri="{0D108BD9-81ED-4DB2-BD59-A6C34878D82A}">
                    <a16:rowId xmlns:a16="http://schemas.microsoft.com/office/drawing/2014/main" val="3243453847"/>
                  </a:ext>
                </a:extLst>
              </a:tr>
              <a:tr h="370840">
                <a:tc>
                  <a:txBody>
                    <a:bodyPr/>
                    <a:lstStyle/>
                    <a:p>
                      <a:r>
                        <a:rPr lang="de-DE" b="0"/>
                        <a:t>Reference Number</a:t>
                      </a:r>
                    </a:p>
                  </a:txBody>
                  <a:tcPr>
                    <a:solidFill>
                      <a:schemeClr val="accent6">
                        <a:lumMod val="75000"/>
                      </a:schemeClr>
                    </a:solidFill>
                  </a:tcPr>
                </a:tc>
                <a:tc>
                  <a:txBody>
                    <a:bodyPr/>
                    <a:lstStyle/>
                    <a:p>
                      <a:r>
                        <a:rPr lang="de-DE"/>
                        <a:t>0.88</a:t>
                      </a:r>
                    </a:p>
                  </a:txBody>
                  <a:tcPr/>
                </a:tc>
                <a:tc>
                  <a:txBody>
                    <a:bodyPr/>
                    <a:lstStyle/>
                    <a:p>
                      <a:r>
                        <a:rPr lang="de-DE"/>
                        <a:t>0.80</a:t>
                      </a:r>
                    </a:p>
                  </a:txBody>
                  <a:tcPr/>
                </a:tc>
                <a:tc>
                  <a:txBody>
                    <a:bodyPr/>
                    <a:lstStyle/>
                    <a:p>
                      <a:r>
                        <a:rPr lang="de-DE"/>
                        <a:t>0.84</a:t>
                      </a:r>
                    </a:p>
                  </a:txBody>
                  <a:tcPr/>
                </a:tc>
                <a:tc>
                  <a:txBody>
                    <a:bodyPr/>
                    <a:lstStyle/>
                    <a:p>
                      <a:r>
                        <a:rPr lang="de-DE"/>
                        <a:t>2703</a:t>
                      </a:r>
                    </a:p>
                  </a:txBody>
                  <a:tcPr/>
                </a:tc>
                <a:extLst>
                  <a:ext uri="{0D108BD9-81ED-4DB2-BD59-A6C34878D82A}">
                    <a16:rowId xmlns:a16="http://schemas.microsoft.com/office/drawing/2014/main" val="1703239976"/>
                  </a:ext>
                </a:extLst>
              </a:tr>
              <a:tr h="370839">
                <a:tc>
                  <a:txBody>
                    <a:bodyPr/>
                    <a:lstStyle/>
                    <a:p>
                      <a:pPr lvl="0">
                        <a:buNone/>
                      </a:pPr>
                      <a:r>
                        <a:rPr lang="de-DE" b="0"/>
                        <a:t>Court</a:t>
                      </a:r>
                      <a:endParaRPr lang="de-DE"/>
                    </a:p>
                  </a:txBody>
                  <a:tcPr>
                    <a:solidFill>
                      <a:schemeClr val="accent6">
                        <a:lumMod val="75000"/>
                      </a:schemeClr>
                    </a:solidFill>
                  </a:tcPr>
                </a:tc>
                <a:tc>
                  <a:txBody>
                    <a:bodyPr/>
                    <a:lstStyle/>
                    <a:p>
                      <a:pPr lvl="0">
                        <a:buNone/>
                      </a:pPr>
                      <a:r>
                        <a:rPr lang="de-DE"/>
                        <a:t>0.96</a:t>
                      </a:r>
                    </a:p>
                  </a:txBody>
                  <a:tcPr/>
                </a:tc>
                <a:tc>
                  <a:txBody>
                    <a:bodyPr/>
                    <a:lstStyle/>
                    <a:p>
                      <a:pPr lvl="0">
                        <a:buNone/>
                      </a:pPr>
                      <a:r>
                        <a:rPr lang="de-DE"/>
                        <a:t>0.99</a:t>
                      </a:r>
                    </a:p>
                  </a:txBody>
                  <a:tcPr/>
                </a:tc>
                <a:tc>
                  <a:txBody>
                    <a:bodyPr/>
                    <a:lstStyle/>
                    <a:p>
                      <a:pPr lvl="0">
                        <a:buNone/>
                      </a:pPr>
                      <a:r>
                        <a:rPr lang="de-DE"/>
                        <a:t>0.97</a:t>
                      </a:r>
                    </a:p>
                  </a:txBody>
                  <a:tcPr/>
                </a:tc>
                <a:tc>
                  <a:txBody>
                    <a:bodyPr/>
                    <a:lstStyle/>
                    <a:p>
                      <a:pPr lvl="0">
                        <a:buNone/>
                      </a:pPr>
                      <a:r>
                        <a:rPr lang="de-DE"/>
                        <a:t>2703</a:t>
                      </a:r>
                    </a:p>
                  </a:txBody>
                  <a:tcPr/>
                </a:tc>
                <a:extLst>
                  <a:ext uri="{0D108BD9-81ED-4DB2-BD59-A6C34878D82A}">
                    <a16:rowId xmlns:a16="http://schemas.microsoft.com/office/drawing/2014/main" val="1642343616"/>
                  </a:ext>
                </a:extLst>
              </a:tr>
              <a:tr h="370839">
                <a:tc>
                  <a:txBody>
                    <a:bodyPr/>
                    <a:lstStyle/>
                    <a:p>
                      <a:pPr lvl="0">
                        <a:buNone/>
                      </a:pPr>
                      <a:r>
                        <a:rPr lang="de-DE" b="0"/>
                        <a:t>Type of Decision</a:t>
                      </a:r>
                      <a:endParaRPr lang="de-DE"/>
                    </a:p>
                  </a:txBody>
                  <a:tcPr>
                    <a:solidFill>
                      <a:schemeClr val="accent6">
                        <a:lumMod val="75000"/>
                      </a:schemeClr>
                    </a:solidFill>
                  </a:tcPr>
                </a:tc>
                <a:tc>
                  <a:txBody>
                    <a:bodyPr/>
                    <a:lstStyle/>
                    <a:p>
                      <a:pPr lvl="0">
                        <a:buNone/>
                      </a:pPr>
                      <a:r>
                        <a:rPr lang="de-DE"/>
                        <a:t>0.75</a:t>
                      </a:r>
                    </a:p>
                  </a:txBody>
                  <a:tcPr/>
                </a:tc>
                <a:tc>
                  <a:txBody>
                    <a:bodyPr/>
                    <a:lstStyle/>
                    <a:p>
                      <a:pPr lvl="0">
                        <a:buNone/>
                      </a:pPr>
                      <a:r>
                        <a:rPr lang="de-DE"/>
                        <a:t>1.00</a:t>
                      </a:r>
                    </a:p>
                  </a:txBody>
                  <a:tcPr/>
                </a:tc>
                <a:tc>
                  <a:txBody>
                    <a:bodyPr/>
                    <a:lstStyle/>
                    <a:p>
                      <a:pPr lvl="0">
                        <a:buNone/>
                      </a:pPr>
                      <a:r>
                        <a:rPr lang="de-DE"/>
                        <a:t>0.86</a:t>
                      </a:r>
                    </a:p>
                  </a:txBody>
                  <a:tcPr/>
                </a:tc>
                <a:tc>
                  <a:txBody>
                    <a:bodyPr/>
                    <a:lstStyle/>
                    <a:p>
                      <a:pPr lvl="0">
                        <a:buNone/>
                      </a:pPr>
                      <a:r>
                        <a:rPr lang="de-DE"/>
                        <a:t>2703</a:t>
                      </a:r>
                    </a:p>
                  </a:txBody>
                  <a:tcPr/>
                </a:tc>
                <a:extLst>
                  <a:ext uri="{0D108BD9-81ED-4DB2-BD59-A6C34878D82A}">
                    <a16:rowId xmlns:a16="http://schemas.microsoft.com/office/drawing/2014/main" val="730960749"/>
                  </a:ext>
                </a:extLst>
              </a:tr>
              <a:tr h="370840">
                <a:tc>
                  <a:txBody>
                    <a:bodyPr/>
                    <a:lstStyle/>
                    <a:p>
                      <a:pPr lvl="0">
                        <a:buNone/>
                      </a:pPr>
                      <a:r>
                        <a:rPr lang="de-DE" b="0"/>
                        <a:t>Date</a:t>
                      </a:r>
                    </a:p>
                  </a:txBody>
                  <a:tcPr>
                    <a:solidFill>
                      <a:schemeClr val="accent6">
                        <a:lumMod val="75000"/>
                      </a:schemeClr>
                    </a:solidFill>
                  </a:tcPr>
                </a:tc>
                <a:tc>
                  <a:txBody>
                    <a:bodyPr/>
                    <a:lstStyle/>
                    <a:p>
                      <a:pPr lvl="0">
                        <a:buNone/>
                      </a:pPr>
                      <a:r>
                        <a:rPr lang="de-DE"/>
                        <a:t>0.92</a:t>
                      </a:r>
                    </a:p>
                  </a:txBody>
                  <a:tcPr/>
                </a:tc>
                <a:tc>
                  <a:txBody>
                    <a:bodyPr/>
                    <a:lstStyle/>
                    <a:p>
                      <a:pPr lvl="0">
                        <a:buNone/>
                      </a:pPr>
                      <a:r>
                        <a:rPr lang="de-DE"/>
                        <a:t>0.99</a:t>
                      </a:r>
                    </a:p>
                  </a:txBody>
                  <a:tcPr/>
                </a:tc>
                <a:tc>
                  <a:txBody>
                    <a:bodyPr/>
                    <a:lstStyle/>
                    <a:p>
                      <a:pPr lvl="0">
                        <a:buNone/>
                      </a:pPr>
                      <a:r>
                        <a:rPr lang="de-DE"/>
                        <a:t>0.96</a:t>
                      </a:r>
                    </a:p>
                  </a:txBody>
                  <a:tcPr/>
                </a:tc>
                <a:tc>
                  <a:txBody>
                    <a:bodyPr/>
                    <a:lstStyle/>
                    <a:p>
                      <a:pPr lvl="0">
                        <a:buNone/>
                      </a:pPr>
                      <a:r>
                        <a:rPr lang="de-DE"/>
                        <a:t>2703</a:t>
                      </a:r>
                    </a:p>
                  </a:txBody>
                  <a:tcPr/>
                </a:tc>
                <a:extLst>
                  <a:ext uri="{0D108BD9-81ED-4DB2-BD59-A6C34878D82A}">
                    <a16:rowId xmlns:a16="http://schemas.microsoft.com/office/drawing/2014/main" val="3190655968"/>
                  </a:ext>
                </a:extLst>
              </a:tr>
              <a:tr h="370839">
                <a:tc>
                  <a:txBody>
                    <a:bodyPr/>
                    <a:lstStyle/>
                    <a:p>
                      <a:pPr lvl="0">
                        <a:buNone/>
                      </a:pPr>
                      <a:r>
                        <a:rPr lang="de-DE" b="0"/>
                        <a:t>Applied Laws</a:t>
                      </a:r>
                    </a:p>
                  </a:txBody>
                  <a:tcPr>
                    <a:solidFill>
                      <a:schemeClr val="accent6">
                        <a:lumMod val="75000"/>
                      </a:schemeClr>
                    </a:solidFill>
                  </a:tcPr>
                </a:tc>
                <a:tc>
                  <a:txBody>
                    <a:bodyPr/>
                    <a:lstStyle/>
                    <a:p>
                      <a:pPr lvl="0">
                        <a:buNone/>
                      </a:pPr>
                      <a:r>
                        <a:rPr lang="de-DE"/>
                        <a:t>0.97</a:t>
                      </a:r>
                    </a:p>
                  </a:txBody>
                  <a:tcPr/>
                </a:tc>
                <a:tc>
                  <a:txBody>
                    <a:bodyPr/>
                    <a:lstStyle/>
                    <a:p>
                      <a:pPr lvl="0">
                        <a:buNone/>
                      </a:pPr>
                      <a:r>
                        <a:rPr lang="de-DE"/>
                        <a:t>0.96</a:t>
                      </a:r>
                    </a:p>
                  </a:txBody>
                  <a:tcPr/>
                </a:tc>
                <a:tc>
                  <a:txBody>
                    <a:bodyPr/>
                    <a:lstStyle/>
                    <a:p>
                      <a:pPr lvl="0">
                        <a:buNone/>
                      </a:pPr>
                      <a:r>
                        <a:rPr lang="de-DE"/>
                        <a:t>0.97</a:t>
                      </a:r>
                    </a:p>
                  </a:txBody>
                  <a:tcPr/>
                </a:tc>
                <a:tc>
                  <a:txBody>
                    <a:bodyPr/>
                    <a:lstStyle/>
                    <a:p>
                      <a:pPr lvl="0">
                        <a:buNone/>
                      </a:pPr>
                      <a:r>
                        <a:rPr lang="de-DE"/>
                        <a:t>2375</a:t>
                      </a:r>
                    </a:p>
                  </a:txBody>
                  <a:tcPr/>
                </a:tc>
                <a:extLst>
                  <a:ext uri="{0D108BD9-81ED-4DB2-BD59-A6C34878D82A}">
                    <a16:rowId xmlns:a16="http://schemas.microsoft.com/office/drawing/2014/main" val="4109050393"/>
                  </a:ext>
                </a:extLst>
              </a:tr>
              <a:tr h="370838">
                <a:tc>
                  <a:txBody>
                    <a:bodyPr/>
                    <a:lstStyle/>
                    <a:p>
                      <a:pPr lvl="0">
                        <a:buNone/>
                      </a:pPr>
                      <a:r>
                        <a:rPr lang="de-DE" b="0"/>
                        <a:t>Guiding Principle</a:t>
                      </a:r>
                    </a:p>
                  </a:txBody>
                  <a:tcPr>
                    <a:solidFill>
                      <a:schemeClr val="bg1">
                        <a:lumMod val="50000"/>
                      </a:schemeClr>
                    </a:solidFill>
                  </a:tcPr>
                </a:tc>
                <a:tc>
                  <a:txBody>
                    <a:bodyPr/>
                    <a:lstStyle/>
                    <a:p>
                      <a:pPr lvl="0">
                        <a:buNone/>
                      </a:pPr>
                      <a:r>
                        <a:rPr lang="de-DE"/>
                        <a:t>0.74</a:t>
                      </a:r>
                    </a:p>
                  </a:txBody>
                  <a:tcPr/>
                </a:tc>
                <a:tc>
                  <a:txBody>
                    <a:bodyPr/>
                    <a:lstStyle/>
                    <a:p>
                      <a:pPr lvl="0">
                        <a:buNone/>
                      </a:pPr>
                      <a:r>
                        <a:rPr lang="de-DE"/>
                        <a:t>0.40</a:t>
                      </a:r>
                    </a:p>
                  </a:txBody>
                  <a:tcPr/>
                </a:tc>
                <a:tc>
                  <a:txBody>
                    <a:bodyPr/>
                    <a:lstStyle/>
                    <a:p>
                      <a:pPr lvl="0">
                        <a:buNone/>
                      </a:pPr>
                      <a:r>
                        <a:rPr lang="de-DE"/>
                        <a:t>0.62</a:t>
                      </a:r>
                    </a:p>
                  </a:txBody>
                  <a:tcPr/>
                </a:tc>
                <a:tc>
                  <a:txBody>
                    <a:bodyPr/>
                    <a:lstStyle/>
                    <a:p>
                      <a:pPr lvl="0">
                        <a:buNone/>
                      </a:pPr>
                      <a:r>
                        <a:rPr lang="de-DE"/>
                        <a:t>5232</a:t>
                      </a:r>
                    </a:p>
                  </a:txBody>
                  <a:tcPr/>
                </a:tc>
                <a:extLst>
                  <a:ext uri="{0D108BD9-81ED-4DB2-BD59-A6C34878D82A}">
                    <a16:rowId xmlns:a16="http://schemas.microsoft.com/office/drawing/2014/main" val="1572881575"/>
                  </a:ext>
                </a:extLst>
              </a:tr>
              <a:tr h="370840">
                <a:tc>
                  <a:txBody>
                    <a:bodyPr/>
                    <a:lstStyle/>
                    <a:p>
                      <a:r>
                        <a:rPr lang="de-DE" b="0"/>
                        <a:t>Decision</a:t>
                      </a:r>
                    </a:p>
                  </a:txBody>
                  <a:tcPr>
                    <a:solidFill>
                      <a:schemeClr val="accent5">
                        <a:lumMod val="60000"/>
                        <a:lumOff val="40000"/>
                      </a:schemeClr>
                    </a:solidFill>
                  </a:tcPr>
                </a:tc>
                <a:tc>
                  <a:txBody>
                    <a:bodyPr/>
                    <a:lstStyle/>
                    <a:p>
                      <a:r>
                        <a:rPr lang="de-DE"/>
                        <a:t>0.95</a:t>
                      </a:r>
                    </a:p>
                  </a:txBody>
                  <a:tcPr/>
                </a:tc>
                <a:tc>
                  <a:txBody>
                    <a:bodyPr/>
                    <a:lstStyle/>
                    <a:p>
                      <a:r>
                        <a:rPr lang="de-DE"/>
                        <a:t>0.82</a:t>
                      </a:r>
                    </a:p>
                  </a:txBody>
                  <a:tcPr/>
                </a:tc>
                <a:tc>
                  <a:txBody>
                    <a:bodyPr/>
                    <a:lstStyle/>
                    <a:p>
                      <a:r>
                        <a:rPr lang="de-DE"/>
                        <a:t>0.88</a:t>
                      </a:r>
                    </a:p>
                  </a:txBody>
                  <a:tcPr/>
                </a:tc>
                <a:tc>
                  <a:txBody>
                    <a:bodyPr/>
                    <a:lstStyle/>
                    <a:p>
                      <a:r>
                        <a:rPr lang="de-DE"/>
                        <a:t>12867</a:t>
                      </a:r>
                    </a:p>
                  </a:txBody>
                  <a:tcPr/>
                </a:tc>
                <a:extLst>
                  <a:ext uri="{0D108BD9-81ED-4DB2-BD59-A6C34878D82A}">
                    <a16:rowId xmlns:a16="http://schemas.microsoft.com/office/drawing/2014/main" val="236494072"/>
                  </a:ext>
                </a:extLst>
              </a:tr>
              <a:tr h="370840">
                <a:tc>
                  <a:txBody>
                    <a:bodyPr/>
                    <a:lstStyle/>
                    <a:p>
                      <a:r>
                        <a:rPr lang="de-DE" b="0"/>
                        <a:t>Facts</a:t>
                      </a:r>
                    </a:p>
                  </a:txBody>
                  <a:tcPr>
                    <a:solidFill>
                      <a:schemeClr val="accent5">
                        <a:lumMod val="60000"/>
                        <a:lumOff val="40000"/>
                      </a:schemeClr>
                    </a:solidFill>
                  </a:tcPr>
                </a:tc>
                <a:tc>
                  <a:txBody>
                    <a:bodyPr/>
                    <a:lstStyle/>
                    <a:p>
                      <a:r>
                        <a:rPr lang="de-DE"/>
                        <a:t>0.86</a:t>
                      </a:r>
                    </a:p>
                  </a:txBody>
                  <a:tcPr/>
                </a:tc>
                <a:tc>
                  <a:txBody>
                    <a:bodyPr/>
                    <a:lstStyle/>
                    <a:p>
                      <a:r>
                        <a:rPr lang="de-DE"/>
                        <a:t>0.92</a:t>
                      </a:r>
                    </a:p>
                  </a:txBody>
                  <a:tcPr/>
                </a:tc>
                <a:tc>
                  <a:txBody>
                    <a:bodyPr/>
                    <a:lstStyle/>
                    <a:p>
                      <a:r>
                        <a:rPr lang="de-DE"/>
                        <a:t>0.89</a:t>
                      </a:r>
                    </a:p>
                  </a:txBody>
                  <a:tcPr/>
                </a:tc>
                <a:tc>
                  <a:txBody>
                    <a:bodyPr/>
                    <a:lstStyle/>
                    <a:p>
                      <a:r>
                        <a:rPr lang="de-DE"/>
                        <a:t>64914</a:t>
                      </a:r>
                    </a:p>
                  </a:txBody>
                  <a:tcPr/>
                </a:tc>
                <a:extLst>
                  <a:ext uri="{0D108BD9-81ED-4DB2-BD59-A6C34878D82A}">
                    <a16:rowId xmlns:a16="http://schemas.microsoft.com/office/drawing/2014/main" val="1774393994"/>
                  </a:ext>
                </a:extLst>
              </a:tr>
              <a:tr h="370840">
                <a:tc>
                  <a:txBody>
                    <a:bodyPr/>
                    <a:lstStyle/>
                    <a:p>
                      <a:pPr lvl="0">
                        <a:buNone/>
                      </a:pPr>
                      <a:r>
                        <a:rPr lang="de-DE" b="0"/>
                        <a:t>Reasoning</a:t>
                      </a:r>
                    </a:p>
                  </a:txBody>
                  <a:tcPr>
                    <a:solidFill>
                      <a:schemeClr val="accent5">
                        <a:lumMod val="60000"/>
                        <a:lumOff val="40000"/>
                      </a:schemeClr>
                    </a:solidFill>
                  </a:tcPr>
                </a:tc>
                <a:tc>
                  <a:txBody>
                    <a:bodyPr/>
                    <a:lstStyle/>
                    <a:p>
                      <a:r>
                        <a:rPr lang="de-DE"/>
                        <a:t>0.90</a:t>
                      </a:r>
                    </a:p>
                  </a:txBody>
                  <a:tcPr/>
                </a:tc>
                <a:tc>
                  <a:txBody>
                    <a:bodyPr/>
                    <a:lstStyle/>
                    <a:p>
                      <a:r>
                        <a:rPr lang="de-DE"/>
                        <a:t>0.88</a:t>
                      </a:r>
                    </a:p>
                  </a:txBody>
                  <a:tcPr/>
                </a:tc>
                <a:tc>
                  <a:txBody>
                    <a:bodyPr/>
                    <a:lstStyle/>
                    <a:p>
                      <a:r>
                        <a:rPr lang="de-DE"/>
                        <a:t>0.89</a:t>
                      </a:r>
                    </a:p>
                  </a:txBody>
                  <a:tcPr/>
                </a:tc>
                <a:tc>
                  <a:txBody>
                    <a:bodyPr/>
                    <a:lstStyle/>
                    <a:p>
                      <a:r>
                        <a:rPr lang="de-DE"/>
                        <a:t>74646</a:t>
                      </a:r>
                    </a:p>
                  </a:txBody>
                  <a:tcPr/>
                </a:tc>
                <a:extLst>
                  <a:ext uri="{0D108BD9-81ED-4DB2-BD59-A6C34878D82A}">
                    <a16:rowId xmlns:a16="http://schemas.microsoft.com/office/drawing/2014/main" val="1514523254"/>
                  </a:ext>
                </a:extLst>
              </a:tr>
              <a:tr h="370838">
                <a:tc>
                  <a:txBody>
                    <a:bodyPr/>
                    <a:lstStyle/>
                    <a:p>
                      <a:pPr lvl="0">
                        <a:buNone/>
                      </a:pPr>
                      <a:r>
                        <a:rPr lang="de-DE" b="0"/>
                        <a:t>Previous Instance</a:t>
                      </a:r>
                      <a:endParaRPr lang="de-DE" b="0" dirty="0"/>
                    </a:p>
                  </a:txBody>
                  <a:tcPr>
                    <a:solidFill>
                      <a:schemeClr val="accent5">
                        <a:lumMod val="60000"/>
                        <a:lumOff val="40000"/>
                      </a:schemeClr>
                    </a:solidFill>
                  </a:tcPr>
                </a:tc>
                <a:tc>
                  <a:txBody>
                    <a:bodyPr/>
                    <a:lstStyle/>
                    <a:p>
                      <a:pPr lvl="0">
                        <a:buNone/>
                      </a:pPr>
                      <a:r>
                        <a:rPr lang="de-DE"/>
                        <a:t>0.99</a:t>
                      </a:r>
                      <a:endParaRPr lang="de-DE" dirty="0"/>
                    </a:p>
                  </a:txBody>
                  <a:tcPr/>
                </a:tc>
                <a:tc>
                  <a:txBody>
                    <a:bodyPr/>
                    <a:lstStyle/>
                    <a:p>
                      <a:pPr lvl="0">
                        <a:buNone/>
                      </a:pPr>
                      <a:r>
                        <a:rPr lang="de-DE"/>
                        <a:t>1.00</a:t>
                      </a:r>
                      <a:endParaRPr lang="de-DE" dirty="0"/>
                    </a:p>
                  </a:txBody>
                  <a:tcPr/>
                </a:tc>
                <a:tc>
                  <a:txBody>
                    <a:bodyPr/>
                    <a:lstStyle/>
                    <a:p>
                      <a:pPr lvl="0">
                        <a:buNone/>
                      </a:pPr>
                      <a:r>
                        <a:rPr lang="de-DE"/>
                        <a:t>1.00</a:t>
                      </a:r>
                      <a:endParaRPr lang="de-DE" dirty="0"/>
                    </a:p>
                  </a:txBody>
                  <a:tcPr/>
                </a:tc>
                <a:tc>
                  <a:txBody>
                    <a:bodyPr/>
                    <a:lstStyle/>
                    <a:p>
                      <a:pPr lvl="0">
                        <a:buNone/>
                      </a:pPr>
                      <a:r>
                        <a:rPr lang="de-DE"/>
                        <a:t>2499</a:t>
                      </a:r>
                      <a:endParaRPr lang="de-DE" dirty="0"/>
                    </a:p>
                  </a:txBody>
                  <a:tcPr/>
                </a:tc>
                <a:extLst>
                  <a:ext uri="{0D108BD9-81ED-4DB2-BD59-A6C34878D82A}">
                    <a16:rowId xmlns:a16="http://schemas.microsoft.com/office/drawing/2014/main" val="2417527342"/>
                  </a:ext>
                </a:extLst>
              </a:tr>
            </a:tbl>
          </a:graphicData>
        </a:graphic>
      </p:graphicFrame>
      <p:sp>
        <p:nvSpPr>
          <p:cNvPr id="4" name="Datumsplatzhalter 3">
            <a:extLst>
              <a:ext uri="{FF2B5EF4-FFF2-40B4-BE49-F238E27FC236}">
                <a16:creationId xmlns:a16="http://schemas.microsoft.com/office/drawing/2014/main" id="{375C47CF-9914-4A86-9FC8-F92756A8117B}"/>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AEABA00A-D84D-4E15-A1E0-CFB814EC4737}"/>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3884D7C5-EB45-4DD6-AE26-500DC69F0BF9}"/>
              </a:ext>
            </a:extLst>
          </p:cNvPr>
          <p:cNvSpPr>
            <a:spLocks noGrp="1"/>
          </p:cNvSpPr>
          <p:nvPr>
            <p:ph type="sldNum" sz="quarter" idx="12"/>
          </p:nvPr>
        </p:nvSpPr>
        <p:spPr/>
        <p:txBody>
          <a:bodyPr/>
          <a:lstStyle/>
          <a:p>
            <a:pPr>
              <a:defRPr/>
            </a:pPr>
            <a:fld id="{05BC9FAB-BDC1-47C0-A8BB-6E12A8205D33}" type="slidenum">
              <a:rPr lang="de-DE"/>
              <a:pPr>
                <a:defRPr/>
              </a:pPr>
              <a:t>38</a:t>
            </a:fld>
            <a:endParaRPr lang="de-DE" dirty="0"/>
          </a:p>
        </p:txBody>
      </p:sp>
      <p:sp>
        <p:nvSpPr>
          <p:cNvPr id="3" name="Textfeld 2">
            <a:extLst>
              <a:ext uri="{FF2B5EF4-FFF2-40B4-BE49-F238E27FC236}">
                <a16:creationId xmlns:a16="http://schemas.microsoft.com/office/drawing/2014/main" id="{17476157-8A96-4BD8-914A-6F2440CD8CC7}"/>
              </a:ext>
            </a:extLst>
          </p:cNvPr>
          <p:cNvSpPr txBox="1"/>
          <p:nvPr/>
        </p:nvSpPr>
        <p:spPr>
          <a:xfrm>
            <a:off x="290249" y="1121174"/>
            <a:ext cx="11469871"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ea typeface="+mn-lt"/>
                <a:cs typeface="+mn-lt"/>
              </a:rPr>
              <a:t>Linear Support Vector Classifier classifying paragraphs of a judgment under ZPO, when rubrum is split by lines</a:t>
            </a:r>
            <a:endParaRPr lang="de-DE">
              <a:cs typeface="Arial"/>
            </a:endParaRPr>
          </a:p>
        </p:txBody>
      </p:sp>
      <p:sp>
        <p:nvSpPr>
          <p:cNvPr id="8" name="Textfeld 7">
            <a:extLst>
              <a:ext uri="{FF2B5EF4-FFF2-40B4-BE49-F238E27FC236}">
                <a16:creationId xmlns:a16="http://schemas.microsoft.com/office/drawing/2014/main" id="{061E3849-BB36-47D5-AF84-460550645DA6}"/>
              </a:ext>
            </a:extLst>
          </p:cNvPr>
          <p:cNvSpPr txBox="1"/>
          <p:nvPr/>
        </p:nvSpPr>
        <p:spPr>
          <a:xfrm>
            <a:off x="234009" y="6065798"/>
            <a:ext cx="10687606" cy="646331"/>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latin typeface="Arial"/>
                <a:cs typeface="Arial"/>
              </a:rPr>
              <a:t>Notice the class ’Facts‘ (Tatbestand) which only exists as an independently labeled segment under ZPO</a:t>
            </a:r>
            <a:endParaRPr lang="de-DE">
              <a:ea typeface="+mn-lt"/>
              <a:cs typeface="+mn-lt"/>
            </a:endParaRPr>
          </a:p>
          <a:p>
            <a:pPr algn="l"/>
            <a:endParaRPr lang="de-DE" dirty="0">
              <a:latin typeface="Arial" pitchFamily="34" charset="0"/>
              <a:cs typeface="Arial"/>
            </a:endParaRPr>
          </a:p>
        </p:txBody>
      </p:sp>
      <p:sp>
        <p:nvSpPr>
          <p:cNvPr id="9" name="Geschweifte Klammer links 8">
            <a:extLst>
              <a:ext uri="{FF2B5EF4-FFF2-40B4-BE49-F238E27FC236}">
                <a16:creationId xmlns:a16="http://schemas.microsoft.com/office/drawing/2014/main" id="{512477F7-3FD3-4F40-8497-7C084C7B92D2}"/>
              </a:ext>
            </a:extLst>
          </p:cNvPr>
          <p:cNvSpPr/>
          <p:nvPr/>
        </p:nvSpPr>
        <p:spPr bwMode="auto">
          <a:xfrm>
            <a:off x="2062768" y="2045147"/>
            <a:ext cx="335418" cy="1806590"/>
          </a:xfrm>
          <a:prstGeom prst="leftBrace">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sp>
        <p:nvSpPr>
          <p:cNvPr id="10" name="Geschweifte Klammer links 9">
            <a:extLst>
              <a:ext uri="{FF2B5EF4-FFF2-40B4-BE49-F238E27FC236}">
                <a16:creationId xmlns:a16="http://schemas.microsoft.com/office/drawing/2014/main" id="{6E30A45D-950C-4384-95CF-7D0DB357AA00}"/>
              </a:ext>
            </a:extLst>
          </p:cNvPr>
          <p:cNvSpPr/>
          <p:nvPr/>
        </p:nvSpPr>
        <p:spPr bwMode="auto">
          <a:xfrm>
            <a:off x="2062768" y="4258393"/>
            <a:ext cx="335418" cy="1105857"/>
          </a:xfrm>
          <a:prstGeom prst="leftBrace">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sp>
        <p:nvSpPr>
          <p:cNvPr id="12" name="Textfeld 11">
            <a:extLst>
              <a:ext uri="{FF2B5EF4-FFF2-40B4-BE49-F238E27FC236}">
                <a16:creationId xmlns:a16="http://schemas.microsoft.com/office/drawing/2014/main" id="{720F2950-03A3-4DC5-8973-D743BC1A4E92}"/>
              </a:ext>
            </a:extLst>
          </p:cNvPr>
          <p:cNvSpPr txBox="1"/>
          <p:nvPr/>
        </p:nvSpPr>
        <p:spPr>
          <a:xfrm>
            <a:off x="941502" y="2765502"/>
            <a:ext cx="1005403"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algn="l"/>
            <a:r>
              <a:rPr lang="de-DE">
                <a:latin typeface="Arial"/>
                <a:cs typeface="Arial"/>
              </a:rPr>
              <a:t>Rubrum</a:t>
            </a:r>
            <a:endParaRPr lang="de-DE" dirty="0">
              <a:latin typeface="Arial" pitchFamily="34" charset="0"/>
            </a:endParaRPr>
          </a:p>
        </p:txBody>
      </p:sp>
      <p:sp>
        <p:nvSpPr>
          <p:cNvPr id="14" name="Textfeld 13">
            <a:extLst>
              <a:ext uri="{FF2B5EF4-FFF2-40B4-BE49-F238E27FC236}">
                <a16:creationId xmlns:a16="http://schemas.microsoft.com/office/drawing/2014/main" id="{9163DA28-206C-49B4-BEE8-066FF0A9F8F8}"/>
              </a:ext>
            </a:extLst>
          </p:cNvPr>
          <p:cNvSpPr txBox="1"/>
          <p:nvPr/>
        </p:nvSpPr>
        <p:spPr>
          <a:xfrm>
            <a:off x="233815" y="4627022"/>
            <a:ext cx="1813317"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latin typeface="Arial"/>
                <a:cs typeface="Arial"/>
              </a:rPr>
              <a:t>Body Segments</a:t>
            </a:r>
            <a:endParaRPr lang="de-DE" dirty="0">
              <a:latin typeface="Arial" pitchFamily="34" charset="0"/>
            </a:endParaRPr>
          </a:p>
        </p:txBody>
      </p:sp>
      <p:sp>
        <p:nvSpPr>
          <p:cNvPr id="11" name="Sprechblase: rechteckig mit abgerundeten Ecken 10">
            <a:extLst>
              <a:ext uri="{FF2B5EF4-FFF2-40B4-BE49-F238E27FC236}">
                <a16:creationId xmlns:a16="http://schemas.microsoft.com/office/drawing/2014/main" id="{D908D570-AF03-4F6C-AEA4-D8FF216E6241}"/>
              </a:ext>
            </a:extLst>
          </p:cNvPr>
          <p:cNvSpPr/>
          <p:nvPr/>
        </p:nvSpPr>
        <p:spPr bwMode="auto">
          <a:xfrm>
            <a:off x="1543499" y="4293967"/>
            <a:ext cx="6826599" cy="911321"/>
          </a:xfrm>
          <a:prstGeom prst="wedgeRoundRectCallout">
            <a:avLst/>
          </a:prstGeom>
          <a:ln>
            <a:solidFill>
              <a:srgbClr val="4472C4"/>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a:solidFill>
                  <a:schemeClr val="tx1"/>
                </a:solidFill>
                <a:cs typeface="Arial"/>
              </a:rPr>
              <a:t>Very distinct format: </a:t>
            </a:r>
            <a:br>
              <a:rPr lang="de-DE" dirty="0">
                <a:solidFill>
                  <a:schemeClr val="tx1"/>
                </a:solidFill>
                <a:ea typeface="+mn-lt"/>
                <a:cs typeface="+mn-lt"/>
              </a:rPr>
            </a:br>
            <a:r>
              <a:rPr lang="de-DE">
                <a:ea typeface="+mn-lt"/>
                <a:cs typeface="+mn-lt"/>
              </a:rPr>
              <a:t>&lt;Court&gt;, Entscheidung vom &lt;Date&gt; - &lt;Reference number&gt; -</a:t>
            </a:r>
          </a:p>
          <a:p>
            <a:pPr algn="ctr"/>
            <a:r>
              <a:rPr lang="de-DE" i="1">
                <a:ea typeface="+mn-lt"/>
                <a:cs typeface="+mn-lt"/>
              </a:rPr>
              <a:t>OLG Stuttgart, Entscheidung vom 30.01.2012 - 5 U 128/11 -</a:t>
            </a:r>
            <a:endParaRPr lang="de-DE" i="1">
              <a:cs typeface="Arial"/>
            </a:endParaRPr>
          </a:p>
        </p:txBody>
      </p:sp>
    </p:spTree>
    <p:extLst>
      <p:ext uri="{BB962C8B-B14F-4D97-AF65-F5344CB8AC3E}">
        <p14:creationId xmlns:p14="http://schemas.microsoft.com/office/powerpoint/2010/main" val="4012783808"/>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C6C393-B678-467B-AE03-5F5B1E800682}"/>
              </a:ext>
            </a:extLst>
          </p:cNvPr>
          <p:cNvSpPr>
            <a:spLocks noGrp="1"/>
          </p:cNvSpPr>
          <p:nvPr>
            <p:ph type="title"/>
          </p:nvPr>
        </p:nvSpPr>
        <p:spPr/>
        <p:txBody>
          <a:bodyPr/>
          <a:lstStyle/>
          <a:p>
            <a:r>
              <a:rPr lang="de-DE">
                <a:cs typeface="Arial Unicode MS"/>
              </a:rPr>
              <a:t>Applying Domain Knowledge to Segmentation</a:t>
            </a:r>
            <a:endParaRPr lang="de-DE"/>
          </a:p>
        </p:txBody>
      </p:sp>
      <p:pic>
        <p:nvPicPr>
          <p:cNvPr id="7" name="Grafik 7" descr="Ein Bild, das gestapelt enthält.&#10;&#10;Mit sehr hoher Zuverlässigkeit generierte Beschreibung">
            <a:extLst>
              <a:ext uri="{FF2B5EF4-FFF2-40B4-BE49-F238E27FC236}">
                <a16:creationId xmlns:a16="http://schemas.microsoft.com/office/drawing/2014/main" id="{84F3D296-8599-4BEF-80FA-8FE74E040649}"/>
              </a:ext>
            </a:extLst>
          </p:cNvPr>
          <p:cNvPicPr>
            <a:picLocks noGrp="1" noChangeAspect="1"/>
          </p:cNvPicPr>
          <p:nvPr>
            <p:ph idx="1"/>
          </p:nvPr>
        </p:nvPicPr>
        <p:blipFill>
          <a:blip r:embed="rId2"/>
          <a:stretch>
            <a:fillRect/>
          </a:stretch>
        </p:blipFill>
        <p:spPr>
          <a:xfrm>
            <a:off x="5156752" y="1237215"/>
            <a:ext cx="9067800" cy="2552700"/>
          </a:xfrm>
        </p:spPr>
      </p:pic>
      <p:sp>
        <p:nvSpPr>
          <p:cNvPr id="4" name="Datumsplatzhalter 3">
            <a:extLst>
              <a:ext uri="{FF2B5EF4-FFF2-40B4-BE49-F238E27FC236}">
                <a16:creationId xmlns:a16="http://schemas.microsoft.com/office/drawing/2014/main" id="{C4B93F46-C6BA-4C57-ABBC-17DF05692CF0}"/>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E99D0445-AF6B-4BB3-9DA2-F6214E470006}"/>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5AD7637A-DDCB-4480-B50E-73CF00800D82}"/>
              </a:ext>
            </a:extLst>
          </p:cNvPr>
          <p:cNvSpPr>
            <a:spLocks noGrp="1"/>
          </p:cNvSpPr>
          <p:nvPr>
            <p:ph type="sldNum" sz="quarter" idx="12"/>
          </p:nvPr>
        </p:nvSpPr>
        <p:spPr/>
        <p:txBody>
          <a:bodyPr/>
          <a:lstStyle/>
          <a:p>
            <a:pPr>
              <a:defRPr/>
            </a:pPr>
            <a:fld id="{05BC9FAB-BDC1-47C0-A8BB-6E12A8205D33}" type="slidenum">
              <a:rPr lang="de-DE"/>
              <a:pPr>
                <a:defRPr/>
              </a:pPr>
              <a:t>39</a:t>
            </a:fld>
            <a:endParaRPr lang="de-DE" dirty="0"/>
          </a:p>
        </p:txBody>
      </p:sp>
      <p:sp>
        <p:nvSpPr>
          <p:cNvPr id="9" name="Textfeld 8">
            <a:extLst>
              <a:ext uri="{FF2B5EF4-FFF2-40B4-BE49-F238E27FC236}">
                <a16:creationId xmlns:a16="http://schemas.microsoft.com/office/drawing/2014/main" id="{1EE3DC42-13A3-4F36-A62B-D896D77C8044}"/>
              </a:ext>
            </a:extLst>
          </p:cNvPr>
          <p:cNvSpPr txBox="1"/>
          <p:nvPr/>
        </p:nvSpPr>
        <p:spPr>
          <a:xfrm>
            <a:off x="278762" y="1174782"/>
            <a:ext cx="5047673" cy="2585323"/>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DE">
                <a:latin typeface="Arial"/>
                <a:cs typeface="Arial"/>
              </a:rPr>
              <a:t>- Classifier predicts label for paragraphs</a:t>
            </a:r>
          </a:p>
          <a:p>
            <a:endParaRPr lang="de-DE" dirty="0">
              <a:latin typeface="Arial"/>
              <a:cs typeface="Arial"/>
            </a:endParaRPr>
          </a:p>
          <a:p>
            <a:endParaRPr lang="de-DE" dirty="0">
              <a:latin typeface="Arial"/>
              <a:cs typeface="Arial"/>
            </a:endParaRPr>
          </a:p>
          <a:p>
            <a:r>
              <a:rPr lang="de-DE">
                <a:latin typeface="Arial"/>
                <a:cs typeface="Arial"/>
              </a:rPr>
              <a:t>Domain Knowledge: Specific order of segments</a:t>
            </a:r>
            <a:endParaRPr lang="de-DE"/>
          </a:p>
          <a:p>
            <a:r>
              <a:rPr lang="de-DE">
                <a:latin typeface="Arial"/>
                <a:cs typeface="Arial"/>
              </a:rPr>
              <a:t>-&gt; relabel out-of-order labeled paragraphs</a:t>
            </a:r>
          </a:p>
          <a:p>
            <a:endParaRPr lang="de-DE" dirty="0">
              <a:latin typeface="Arial"/>
              <a:cs typeface="Arial"/>
            </a:endParaRPr>
          </a:p>
          <a:p>
            <a:endParaRPr lang="de-DE" dirty="0">
              <a:latin typeface="Arial"/>
              <a:cs typeface="Arial"/>
            </a:endParaRPr>
          </a:p>
          <a:p>
            <a:endParaRPr lang="de-DE" dirty="0">
              <a:latin typeface="Arial"/>
              <a:cs typeface="Arial"/>
            </a:endParaRPr>
          </a:p>
          <a:p>
            <a:endParaRPr lang="de-DE" dirty="0">
              <a:latin typeface="Arial"/>
              <a:cs typeface="Arial"/>
            </a:endParaRPr>
          </a:p>
        </p:txBody>
      </p:sp>
    </p:spTree>
    <p:extLst>
      <p:ext uri="{BB962C8B-B14F-4D97-AF65-F5344CB8AC3E}">
        <p14:creationId xmlns:p14="http://schemas.microsoft.com/office/powerpoint/2010/main" val="41655847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Motivation</a:t>
            </a:r>
          </a:p>
        </p:txBody>
      </p:sp>
      <p:sp>
        <p:nvSpPr>
          <p:cNvPr id="3" name="Inhaltsplatzhalter 2"/>
          <p:cNvSpPr>
            <a:spLocks noGrp="1"/>
          </p:cNvSpPr>
          <p:nvPr>
            <p:ph idx="1"/>
          </p:nvPr>
        </p:nvSpPr>
        <p:spPr/>
        <p:txBody>
          <a:bodyPr>
            <a:noAutofit/>
          </a:bodyPr>
          <a:lstStyle/>
          <a:p>
            <a:pPr marL="1270" indent="-1270"/>
            <a:r>
              <a:rPr lang="de-DE" b="1" err="1">
                <a:cs typeface="Arial Unicode MS"/>
              </a:rPr>
              <a:t>Judgements</a:t>
            </a:r>
            <a:endParaRPr lang="de-DE" b="1">
              <a:cs typeface="Arial Unicode MS"/>
            </a:endParaRPr>
          </a:p>
          <a:p>
            <a:pPr marL="285750" indent="-285750">
              <a:buFont typeface="Wingdings" panose="05000000000000000000" pitchFamily="2" charset="2"/>
              <a:buChar char="§"/>
            </a:pPr>
            <a:r>
              <a:rPr lang="de-DE" err="1">
                <a:cs typeface="Arial Unicode MS"/>
              </a:rPr>
              <a:t>digitally</a:t>
            </a:r>
            <a:r>
              <a:rPr lang="de-DE" dirty="0">
                <a:cs typeface="Arial Unicode MS"/>
              </a:rPr>
              <a:t> </a:t>
            </a:r>
            <a:r>
              <a:rPr lang="de-DE" err="1">
                <a:cs typeface="Arial Unicode MS"/>
              </a:rPr>
              <a:t>published</a:t>
            </a:r>
            <a:endParaRPr lang="de-DE">
              <a:cs typeface="Arial Unicode MS"/>
            </a:endParaRPr>
          </a:p>
          <a:p>
            <a:pPr marL="285750" indent="-285750">
              <a:buFont typeface="Wingdings" panose="05000000000000000000" pitchFamily="2" charset="2"/>
              <a:buChar char="§"/>
            </a:pPr>
            <a:r>
              <a:rPr lang="de-DE" err="1">
                <a:cs typeface="Arial Unicode MS"/>
              </a:rPr>
              <a:t>no</a:t>
            </a:r>
            <a:r>
              <a:rPr lang="de-DE" dirty="0">
                <a:cs typeface="Arial Unicode MS"/>
              </a:rPr>
              <a:t> </a:t>
            </a:r>
            <a:r>
              <a:rPr lang="de-DE" err="1">
                <a:cs typeface="Arial Unicode MS"/>
              </a:rPr>
              <a:t>standardized</a:t>
            </a:r>
            <a:r>
              <a:rPr lang="de-DE" dirty="0">
                <a:cs typeface="Arial Unicode MS"/>
              </a:rPr>
              <a:t> (</a:t>
            </a:r>
            <a:r>
              <a:rPr lang="de-DE" err="1">
                <a:cs typeface="Arial Unicode MS"/>
              </a:rPr>
              <a:t>machine</a:t>
            </a:r>
            <a:r>
              <a:rPr lang="de-DE" dirty="0">
                <a:cs typeface="Arial Unicode MS"/>
              </a:rPr>
              <a:t> </a:t>
            </a:r>
            <a:r>
              <a:rPr lang="de-DE" err="1">
                <a:cs typeface="Arial Unicode MS"/>
              </a:rPr>
              <a:t>readable</a:t>
            </a:r>
            <a:r>
              <a:rPr lang="de-DE" dirty="0">
                <a:cs typeface="Arial Unicode MS"/>
              </a:rPr>
              <a:t>) </a:t>
            </a:r>
            <a:r>
              <a:rPr lang="de-DE" err="1">
                <a:cs typeface="Arial Unicode MS"/>
              </a:rPr>
              <a:t>format</a:t>
            </a:r>
            <a:endParaRPr lang="de-DE">
              <a:cs typeface="Arial Unicode MS"/>
            </a:endParaRPr>
          </a:p>
          <a:p>
            <a:pPr marL="1270" indent="-1270"/>
            <a:endParaRPr lang="de-DE" dirty="0"/>
          </a:p>
          <a:p>
            <a:pPr marL="1270" indent="-1270"/>
            <a:r>
              <a:rPr lang="de-DE" b="1" dirty="0"/>
              <a:t>Information Discovery</a:t>
            </a:r>
          </a:p>
          <a:p>
            <a:pPr marL="285750" indent="-285750">
              <a:buFont typeface="Wingdings" panose="05000000000000000000" pitchFamily="2" charset="2"/>
              <a:buChar char="§"/>
            </a:pPr>
            <a:r>
              <a:rPr lang="de-DE" err="1">
                <a:cs typeface="Arial Unicode MS"/>
              </a:rPr>
              <a:t>often</a:t>
            </a:r>
            <a:r>
              <a:rPr lang="de-DE" dirty="0">
                <a:cs typeface="Arial Unicode MS"/>
              </a:rPr>
              <a:t> </a:t>
            </a:r>
            <a:r>
              <a:rPr lang="de-DE" err="1">
                <a:cs typeface="Arial Unicode MS"/>
              </a:rPr>
              <a:t>done</a:t>
            </a:r>
            <a:r>
              <a:rPr lang="de-DE" dirty="0">
                <a:cs typeface="Arial Unicode MS"/>
              </a:rPr>
              <a:t> </a:t>
            </a:r>
            <a:r>
              <a:rPr lang="de-DE" err="1">
                <a:cs typeface="Arial Unicode MS"/>
              </a:rPr>
              <a:t>manually</a:t>
            </a:r>
            <a:endParaRPr lang="de-DE">
              <a:cs typeface="Arial Unicode MS"/>
            </a:endParaRPr>
          </a:p>
          <a:p>
            <a:pPr marL="285750" indent="-285750">
              <a:buFont typeface="Wingdings" panose="05000000000000000000" pitchFamily="2" charset="2"/>
              <a:buChar char="§"/>
            </a:pPr>
            <a:r>
              <a:rPr lang="de-DE" dirty="0">
                <a:cs typeface="Arial Unicode MS"/>
              </a:rPr>
              <a:t>time </a:t>
            </a:r>
            <a:r>
              <a:rPr lang="de-DE" err="1">
                <a:cs typeface="Arial Unicode MS"/>
              </a:rPr>
              <a:t>consuming</a:t>
            </a:r>
            <a:endParaRPr lang="de-DE">
              <a:cs typeface="Arial Unicode MS"/>
            </a:endParaRPr>
          </a:p>
          <a:p>
            <a:pPr marL="285750" indent="-285750">
              <a:buFont typeface="Wingdings" panose="05000000000000000000" pitchFamily="2" charset="2"/>
              <a:buChar char="§"/>
            </a:pPr>
            <a:r>
              <a:rPr lang="de-DE" err="1">
                <a:cs typeface="Arial Unicode MS"/>
              </a:rPr>
              <a:t>costly</a:t>
            </a:r>
            <a:endParaRPr lang="de-DE">
              <a:cs typeface="Arial Unicode MS"/>
            </a:endParaRPr>
          </a:p>
          <a:p>
            <a:pPr marL="285750" indent="-285750">
              <a:buFont typeface="Wingdings" panose="05000000000000000000" pitchFamily="2" charset="2"/>
              <a:buChar char="§"/>
            </a:pPr>
            <a:r>
              <a:rPr lang="de-DE" err="1">
                <a:cs typeface="Arial Unicode MS"/>
              </a:rPr>
              <a:t>knowledge</a:t>
            </a:r>
            <a:r>
              <a:rPr lang="de-DE" dirty="0">
                <a:cs typeface="Arial Unicode MS"/>
              </a:rPr>
              <a:t>-intensive</a:t>
            </a:r>
          </a:p>
          <a:p>
            <a:pPr marL="0" indent="0"/>
            <a:endParaRPr lang="de-DE" dirty="0"/>
          </a:p>
          <a:p>
            <a:pPr marL="0" indent="0"/>
            <a:r>
              <a:rPr lang="de-DE" b="1" err="1">
                <a:cs typeface="Arial Unicode MS"/>
              </a:rPr>
              <a:t>Advancement</a:t>
            </a:r>
            <a:r>
              <a:rPr lang="de-DE" b="1" dirty="0">
                <a:cs typeface="Arial Unicode MS"/>
              </a:rPr>
              <a:t> in Technology</a:t>
            </a:r>
          </a:p>
          <a:p>
            <a:pPr marL="285750" indent="-285750">
              <a:buFont typeface="Wingdings" panose="05000000000000000000" pitchFamily="2" charset="2"/>
              <a:buChar char="§"/>
            </a:pPr>
            <a:r>
              <a:rPr lang="de-DE" dirty="0">
                <a:cs typeface="Arial Unicode MS"/>
              </a:rPr>
              <a:t>Natural Language Processing </a:t>
            </a:r>
            <a:r>
              <a:rPr lang="de-DE" dirty="0" err="1">
                <a:cs typeface="Arial Unicode MS"/>
              </a:rPr>
              <a:t>is</a:t>
            </a:r>
            <a:r>
              <a:rPr lang="de-DE" dirty="0">
                <a:cs typeface="Arial Unicode MS"/>
              </a:rPr>
              <a:t> </a:t>
            </a:r>
            <a:r>
              <a:rPr lang="de-DE" dirty="0" err="1">
                <a:cs typeface="Arial Unicode MS"/>
              </a:rPr>
              <a:t>feasible</a:t>
            </a:r>
            <a:r>
              <a:rPr lang="de-DE" dirty="0">
                <a:cs typeface="Arial Unicode MS"/>
              </a:rPr>
              <a:t> and </a:t>
            </a:r>
            <a:r>
              <a:rPr lang="de-DE" dirty="0" err="1">
                <a:cs typeface="Arial Unicode MS"/>
              </a:rPr>
              <a:t>already</a:t>
            </a:r>
            <a:r>
              <a:rPr lang="de-DE" dirty="0">
                <a:cs typeface="Arial Unicode MS"/>
              </a:rPr>
              <a:t> </a:t>
            </a:r>
            <a:r>
              <a:rPr lang="de-DE" dirty="0" err="1">
                <a:cs typeface="Arial Unicode MS"/>
              </a:rPr>
              <a:t>widely</a:t>
            </a:r>
            <a:r>
              <a:rPr lang="de-DE" dirty="0">
                <a:cs typeface="Arial Unicode MS"/>
              </a:rPr>
              <a:t> </a:t>
            </a:r>
            <a:r>
              <a:rPr lang="de-DE" dirty="0" err="1">
                <a:cs typeface="Arial Unicode MS"/>
              </a:rPr>
              <a:t>used</a:t>
            </a:r>
            <a:r>
              <a:rPr lang="de-DE" dirty="0">
                <a:cs typeface="Arial Unicode MS"/>
              </a:rPr>
              <a:t> </a:t>
            </a:r>
            <a:r>
              <a:rPr lang="de-DE" dirty="0" err="1">
                <a:cs typeface="Arial Unicode MS"/>
              </a:rPr>
              <a:t>for</a:t>
            </a:r>
            <a:r>
              <a:rPr lang="de-DE" dirty="0">
                <a:cs typeface="Arial Unicode MS"/>
              </a:rPr>
              <a:t> </a:t>
            </a:r>
            <a:r>
              <a:rPr lang="de-DE" dirty="0" err="1">
                <a:cs typeface="Arial Unicode MS"/>
              </a:rPr>
              <a:t>similar</a:t>
            </a:r>
            <a:r>
              <a:rPr lang="de-DE" dirty="0">
                <a:cs typeface="Arial Unicode MS"/>
              </a:rPr>
              <a:t> </a:t>
            </a:r>
            <a:r>
              <a:rPr lang="de-DE" dirty="0" err="1">
                <a:cs typeface="Arial Unicode MS"/>
              </a:rPr>
              <a:t>tasks</a:t>
            </a:r>
            <a:endParaRPr lang="de-DE" dirty="0">
              <a:cs typeface="Arial Unicode MS"/>
            </a:endParaRPr>
          </a:p>
          <a:p>
            <a:pPr marL="285750" indent="-285750">
              <a:buFont typeface="Wingdings" panose="05000000000000000000" pitchFamily="2" charset="2"/>
              <a:buChar char="§"/>
            </a:pPr>
            <a:r>
              <a:rPr lang="de-DE" dirty="0">
                <a:cs typeface="Arial Unicode MS"/>
              </a:rPr>
              <a:t>Keyword </a:t>
            </a:r>
            <a:r>
              <a:rPr lang="de-DE" err="1">
                <a:cs typeface="Arial Unicode MS"/>
              </a:rPr>
              <a:t>detection</a:t>
            </a:r>
            <a:endParaRPr lang="de-DE">
              <a:cs typeface="Arial Unicode MS"/>
            </a:endParaRPr>
          </a:p>
          <a:p>
            <a:pPr marL="285750" indent="-285750">
              <a:buFont typeface="Wingdings" panose="05000000000000000000" pitchFamily="2" charset="2"/>
              <a:buChar char="§"/>
            </a:pPr>
            <a:r>
              <a:rPr lang="de-DE" dirty="0"/>
              <a:t>Analysis</a:t>
            </a:r>
          </a:p>
          <a:p>
            <a:pPr marL="285750" indent="-285750">
              <a:buFont typeface="Wingdings" panose="05000000000000000000" pitchFamily="2" charset="2"/>
              <a:buChar char="§"/>
            </a:pPr>
            <a:r>
              <a:rPr lang="de-DE" dirty="0">
                <a:cs typeface="Arial Unicode MS"/>
              </a:rPr>
              <a:t>Information </a:t>
            </a:r>
            <a:r>
              <a:rPr lang="de-DE" dirty="0" err="1">
                <a:cs typeface="Arial Unicode MS"/>
              </a:rPr>
              <a:t>retrieval</a:t>
            </a:r>
            <a:endParaRPr lang="de-DE" dirty="0">
              <a:cs typeface="Arial Unicode MS"/>
            </a:endParaRPr>
          </a:p>
          <a:p>
            <a:pPr marL="0" indent="0"/>
            <a:endParaRPr lang="en-GB" dirty="0"/>
          </a:p>
          <a:p>
            <a:pPr marL="356870" lvl="1" indent="0">
              <a:buNone/>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05BC9FAB-BDC1-47C0-A8BB-6E12A8205D33}" type="slidenum">
              <a:rPr lang="de-DE" smtClean="0"/>
              <a:pPr>
                <a:defRPr/>
              </a:pPr>
              <a:t>4</a:t>
            </a:fld>
            <a:endParaRPr lang="de-DE" dirty="0"/>
          </a:p>
        </p:txBody>
      </p:sp>
      <p:sp>
        <p:nvSpPr>
          <p:cNvPr id="5" name="Fußzeilenplatzhalter 4">
            <a:extLst>
              <a:ext uri="{FF2B5EF4-FFF2-40B4-BE49-F238E27FC236}">
                <a16:creationId xmlns:a16="http://schemas.microsoft.com/office/drawing/2014/main" id="{345F1F67-705D-4F9F-9354-6240E84FE6C9}"/>
              </a:ext>
            </a:extLst>
          </p:cNvPr>
          <p:cNvSpPr txBox="1">
            <a:spLocks/>
          </p:cNvSpPr>
          <p:nvPr/>
        </p:nvSpPr>
        <p:spPr bwMode="auto">
          <a:xfrm>
            <a:off x="310605" y="6569874"/>
            <a:ext cx="6986619"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defPPr>
              <a:defRPr lang="de-DE"/>
            </a:defPPr>
            <a:lvl1pPr algn="l" rtl="0" eaLnBrk="0" fontAlgn="base" hangingPunct="0">
              <a:spcBef>
                <a:spcPct val="0"/>
              </a:spcBef>
              <a:spcAft>
                <a:spcPct val="0"/>
              </a:spcAf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en-US" dirty="0"/>
              <a:t>200427 Knapp BA Final</a:t>
            </a:r>
            <a:endParaRPr lang="de-DE" dirty="0"/>
          </a:p>
        </p:txBody>
      </p:sp>
      <p:sp>
        <p:nvSpPr>
          <p:cNvPr id="7" name="Fußzeilenplatzhalter 6">
            <a:extLst>
              <a:ext uri="{FF2B5EF4-FFF2-40B4-BE49-F238E27FC236}">
                <a16:creationId xmlns:a16="http://schemas.microsoft.com/office/drawing/2014/main" id="{E35F8C8B-1829-461C-8F82-B088B7B47C0E}"/>
              </a:ext>
            </a:extLst>
          </p:cNvPr>
          <p:cNvSpPr>
            <a:spLocks noGrp="1"/>
          </p:cNvSpPr>
          <p:nvPr>
            <p:ph type="ftr" sz="quarter" idx="11"/>
          </p:nvPr>
        </p:nvSpPr>
        <p:spPr/>
        <p:txBody>
          <a:bodyPr/>
          <a:lstStyle/>
          <a:p>
            <a:r>
              <a:rPr lang="en-US"/>
              <a:t>200427 Knapp BA Final</a:t>
            </a:r>
            <a:endParaRPr lang="de-DE"/>
          </a:p>
        </p:txBody>
      </p:sp>
    </p:spTree>
    <p:extLst>
      <p:ext uri="{BB962C8B-B14F-4D97-AF65-F5344CB8AC3E}">
        <p14:creationId xmlns:p14="http://schemas.microsoft.com/office/powerpoint/2010/main" val="3911667167"/>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EBB9AA-3608-403A-BDB9-0DB1C5CFEB08}"/>
              </a:ext>
            </a:extLst>
          </p:cNvPr>
          <p:cNvSpPr>
            <a:spLocks noGrp="1"/>
          </p:cNvSpPr>
          <p:nvPr>
            <p:ph type="title"/>
          </p:nvPr>
        </p:nvSpPr>
        <p:spPr/>
        <p:txBody>
          <a:bodyPr/>
          <a:lstStyle/>
          <a:p>
            <a:r>
              <a:rPr lang="de-DE">
                <a:cs typeface="Arial Unicode MS"/>
              </a:rPr>
              <a:t>Summary</a:t>
            </a:r>
            <a:endParaRPr lang="de-DE"/>
          </a:p>
        </p:txBody>
      </p:sp>
      <p:sp>
        <p:nvSpPr>
          <p:cNvPr id="3" name="Inhaltsplatzhalter 2">
            <a:extLst>
              <a:ext uri="{FF2B5EF4-FFF2-40B4-BE49-F238E27FC236}">
                <a16:creationId xmlns:a16="http://schemas.microsoft.com/office/drawing/2014/main" id="{DC265914-3264-4159-A364-BEA839FC2587}"/>
              </a:ext>
            </a:extLst>
          </p:cNvPr>
          <p:cNvSpPr>
            <a:spLocks noGrp="1"/>
          </p:cNvSpPr>
          <p:nvPr>
            <p:ph idx="1"/>
          </p:nvPr>
        </p:nvSpPr>
        <p:spPr/>
        <p:txBody>
          <a:bodyPr/>
          <a:lstStyle/>
          <a:p>
            <a:pPr marL="1270" indent="-1270"/>
            <a:r>
              <a:rPr lang="de-DE" dirty="0" err="1">
                <a:ea typeface="+mn-lt"/>
                <a:cs typeface="+mn-lt"/>
              </a:rPr>
              <a:t>Extracting</a:t>
            </a:r>
            <a:r>
              <a:rPr lang="de-DE" dirty="0">
                <a:ea typeface="+mn-lt"/>
                <a:cs typeface="+mn-lt"/>
              </a:rPr>
              <a:t> </a:t>
            </a:r>
            <a:r>
              <a:rPr lang="de-DE" dirty="0" err="1">
                <a:ea typeface="+mn-lt"/>
                <a:cs typeface="+mn-lt"/>
              </a:rPr>
              <a:t>metadata</a:t>
            </a:r>
            <a:r>
              <a:rPr lang="de-DE" dirty="0">
                <a:ea typeface="+mn-lt"/>
                <a:cs typeface="+mn-lt"/>
              </a:rPr>
              <a:t> </a:t>
            </a:r>
            <a:r>
              <a:rPr lang="de-DE" dirty="0" err="1">
                <a:ea typeface="+mn-lt"/>
                <a:cs typeface="+mn-lt"/>
              </a:rPr>
              <a:t>can</a:t>
            </a:r>
            <a:r>
              <a:rPr lang="de-DE" dirty="0">
                <a:ea typeface="+mn-lt"/>
                <a:cs typeface="+mn-lt"/>
              </a:rPr>
              <a:t> </a:t>
            </a:r>
            <a:r>
              <a:rPr lang="de-DE" dirty="0" err="1">
                <a:ea typeface="+mn-lt"/>
                <a:cs typeface="+mn-lt"/>
              </a:rPr>
              <a:t>be</a:t>
            </a:r>
            <a:r>
              <a:rPr lang="de-DE" dirty="0">
                <a:ea typeface="+mn-lt"/>
                <a:cs typeface="+mn-lt"/>
              </a:rPr>
              <a:t> </a:t>
            </a:r>
            <a:r>
              <a:rPr lang="de-DE" dirty="0" err="1">
                <a:ea typeface="+mn-lt"/>
                <a:cs typeface="+mn-lt"/>
              </a:rPr>
              <a:t>done</a:t>
            </a:r>
            <a:r>
              <a:rPr lang="de-DE" dirty="0">
                <a:ea typeface="+mn-lt"/>
                <a:cs typeface="+mn-lt"/>
              </a:rPr>
              <a:t> </a:t>
            </a:r>
            <a:r>
              <a:rPr lang="de-DE" dirty="0" err="1">
                <a:ea typeface="+mn-lt"/>
                <a:cs typeface="+mn-lt"/>
              </a:rPr>
              <a:t>automatically</a:t>
            </a:r>
            <a:endParaRPr lang="de-DE" dirty="0" err="1">
              <a:ea typeface="+mn-lt"/>
            </a:endParaRPr>
          </a:p>
          <a:p>
            <a:pPr marL="1270" indent="-1270"/>
            <a:endParaRPr lang="de-DE" dirty="0">
              <a:ea typeface="+mn-lt"/>
              <a:cs typeface="+mn-lt"/>
            </a:endParaRPr>
          </a:p>
          <a:p>
            <a:pPr marL="1270" indent="-1270"/>
            <a:r>
              <a:rPr lang="de-DE" dirty="0">
                <a:ea typeface="+mn-lt"/>
                <a:cs typeface="+mn-lt"/>
              </a:rPr>
              <a:t>Rule-</a:t>
            </a:r>
            <a:r>
              <a:rPr lang="de-DE" dirty="0" err="1">
                <a:ea typeface="+mn-lt"/>
                <a:cs typeface="+mn-lt"/>
              </a:rPr>
              <a:t>based</a:t>
            </a:r>
            <a:r>
              <a:rPr lang="de-DE" dirty="0">
                <a:ea typeface="+mn-lt"/>
                <a:cs typeface="+mn-lt"/>
              </a:rPr>
              <a:t> </a:t>
            </a:r>
            <a:r>
              <a:rPr lang="de-DE" dirty="0" err="1">
                <a:ea typeface="+mn-lt"/>
                <a:cs typeface="+mn-lt"/>
              </a:rPr>
              <a:t>approaches</a:t>
            </a:r>
            <a:r>
              <a:rPr lang="de-DE" dirty="0">
                <a:ea typeface="+mn-lt"/>
                <a:cs typeface="+mn-lt"/>
              </a:rPr>
              <a:t> and ML </a:t>
            </a:r>
            <a:r>
              <a:rPr lang="de-DE" dirty="0" err="1">
                <a:ea typeface="+mn-lt"/>
                <a:cs typeface="+mn-lt"/>
              </a:rPr>
              <a:t>approaches</a:t>
            </a:r>
            <a:r>
              <a:rPr lang="de-DE" dirty="0">
                <a:ea typeface="+mn-lt"/>
                <a:cs typeface="+mn-lt"/>
              </a:rPr>
              <a:t> </a:t>
            </a:r>
            <a:r>
              <a:rPr lang="de-DE" dirty="0" err="1">
                <a:ea typeface="+mn-lt"/>
                <a:cs typeface="+mn-lt"/>
              </a:rPr>
              <a:t>both</a:t>
            </a:r>
            <a:r>
              <a:rPr lang="de-DE" dirty="0">
                <a:ea typeface="+mn-lt"/>
                <a:cs typeface="+mn-lt"/>
              </a:rPr>
              <a:t> </a:t>
            </a:r>
            <a:r>
              <a:rPr lang="de-DE" dirty="0" err="1">
                <a:ea typeface="+mn-lt"/>
                <a:cs typeface="+mn-lt"/>
              </a:rPr>
              <a:t>are</a:t>
            </a:r>
            <a:r>
              <a:rPr lang="de-DE" dirty="0">
                <a:ea typeface="+mn-lt"/>
                <a:cs typeface="+mn-lt"/>
              </a:rPr>
              <a:t> promising </a:t>
            </a:r>
            <a:endParaRPr lang="de-DE" dirty="0">
              <a:ea typeface="+mn-lt"/>
            </a:endParaRPr>
          </a:p>
          <a:p>
            <a:pPr marL="1270" indent="-1270"/>
            <a:endParaRPr lang="de-DE" dirty="0">
              <a:ea typeface="+mn-lt"/>
              <a:cs typeface="+mn-lt"/>
            </a:endParaRPr>
          </a:p>
          <a:p>
            <a:pPr marL="1270" indent="-1270"/>
            <a:r>
              <a:rPr lang="de-DE" dirty="0" err="1">
                <a:ea typeface="+mn-lt"/>
                <a:cs typeface="+mn-lt"/>
              </a:rPr>
              <a:t>Judgments</a:t>
            </a:r>
            <a:r>
              <a:rPr lang="de-DE" dirty="0">
                <a:ea typeface="+mn-lt"/>
                <a:cs typeface="+mn-lt"/>
              </a:rPr>
              <a:t> </a:t>
            </a:r>
            <a:r>
              <a:rPr lang="de-DE" dirty="0" err="1">
                <a:ea typeface="+mn-lt"/>
                <a:cs typeface="+mn-lt"/>
              </a:rPr>
              <a:t>are</a:t>
            </a:r>
            <a:r>
              <a:rPr lang="de-DE" dirty="0">
                <a:ea typeface="+mn-lt"/>
                <a:cs typeface="+mn-lt"/>
              </a:rPr>
              <a:t> </a:t>
            </a:r>
            <a:r>
              <a:rPr lang="de-DE" dirty="0" err="1">
                <a:ea typeface="+mn-lt"/>
                <a:cs typeface="+mn-lt"/>
              </a:rPr>
              <a:t>steadily</a:t>
            </a:r>
            <a:r>
              <a:rPr lang="de-DE" dirty="0">
                <a:ea typeface="+mn-lt"/>
                <a:cs typeface="+mn-lt"/>
              </a:rPr>
              <a:t> </a:t>
            </a:r>
            <a:r>
              <a:rPr lang="de-DE" dirty="0" err="1">
                <a:ea typeface="+mn-lt"/>
                <a:cs typeface="+mn-lt"/>
              </a:rPr>
              <a:t>structured</a:t>
            </a:r>
            <a:r>
              <a:rPr lang="de-DE" dirty="0">
                <a:ea typeface="+mn-lt"/>
                <a:cs typeface="+mn-lt"/>
              </a:rPr>
              <a:t> </a:t>
            </a:r>
            <a:r>
              <a:rPr lang="de-DE" dirty="0" err="1">
                <a:ea typeface="+mn-lt"/>
                <a:cs typeface="+mn-lt"/>
              </a:rPr>
              <a:t>documents</a:t>
            </a:r>
            <a:r>
              <a:rPr lang="de-DE" dirty="0">
                <a:ea typeface="+mn-lt"/>
                <a:cs typeface="+mn-lt"/>
              </a:rPr>
              <a:t>. </a:t>
            </a:r>
            <a:endParaRPr lang="de-DE" dirty="0">
              <a:ea typeface="+mn-lt"/>
              <a:cs typeface="Arial Unicode MS"/>
            </a:endParaRPr>
          </a:p>
          <a:p>
            <a:pPr marL="1270" indent="-1270"/>
            <a:r>
              <a:rPr lang="de-DE" dirty="0">
                <a:ea typeface="+mn-lt"/>
                <a:cs typeface="+mn-lt"/>
              </a:rPr>
              <a:t> - Implementation </a:t>
            </a:r>
            <a:r>
              <a:rPr lang="de-DE" dirty="0" err="1">
                <a:ea typeface="+mn-lt"/>
                <a:cs typeface="+mn-lt"/>
              </a:rPr>
              <a:t>can</a:t>
            </a:r>
            <a:r>
              <a:rPr lang="de-DE" dirty="0">
                <a:ea typeface="+mn-lt"/>
                <a:cs typeface="+mn-lt"/>
              </a:rPr>
              <a:t> </a:t>
            </a:r>
            <a:r>
              <a:rPr lang="de-DE" dirty="0" err="1">
                <a:ea typeface="+mn-lt"/>
                <a:cs typeface="+mn-lt"/>
              </a:rPr>
              <a:t>rely</a:t>
            </a:r>
            <a:r>
              <a:rPr lang="de-DE" dirty="0">
                <a:ea typeface="+mn-lt"/>
                <a:cs typeface="+mn-lt"/>
              </a:rPr>
              <a:t> on </a:t>
            </a:r>
            <a:r>
              <a:rPr lang="de-DE" dirty="0" err="1">
                <a:ea typeface="+mn-lt"/>
                <a:cs typeface="+mn-lt"/>
              </a:rPr>
              <a:t>constraints</a:t>
            </a:r>
            <a:r>
              <a:rPr lang="de-DE" dirty="0">
                <a:ea typeface="+mn-lt"/>
                <a:cs typeface="+mn-lt"/>
              </a:rPr>
              <a:t>:</a:t>
            </a:r>
          </a:p>
          <a:p>
            <a:pPr marL="1270" indent="-1270"/>
            <a:r>
              <a:rPr lang="de-DE" dirty="0">
                <a:ea typeface="+mn-lt"/>
                <a:cs typeface="+mn-lt"/>
              </a:rPr>
              <a:t>    =&gt; </a:t>
            </a:r>
            <a:r>
              <a:rPr lang="de-DE" dirty="0" err="1">
                <a:ea typeface="+mn-lt"/>
                <a:cs typeface="+mn-lt"/>
              </a:rPr>
              <a:t>defined</a:t>
            </a:r>
            <a:r>
              <a:rPr lang="de-DE" dirty="0">
                <a:ea typeface="+mn-lt"/>
                <a:cs typeface="+mn-lt"/>
              </a:rPr>
              <a:t> </a:t>
            </a:r>
            <a:r>
              <a:rPr lang="de-DE" dirty="0" err="1">
                <a:ea typeface="+mn-lt"/>
                <a:cs typeface="+mn-lt"/>
              </a:rPr>
              <a:t>positions</a:t>
            </a:r>
          </a:p>
          <a:p>
            <a:pPr marL="1270" indent="-1270"/>
            <a:r>
              <a:rPr lang="de-DE" dirty="0">
                <a:ea typeface="+mn-lt"/>
                <a:cs typeface="+mn-lt"/>
              </a:rPr>
              <a:t>    =&gt; </a:t>
            </a:r>
            <a:r>
              <a:rPr lang="de-DE" dirty="0" err="1">
                <a:ea typeface="+mn-lt"/>
                <a:cs typeface="+mn-lt"/>
              </a:rPr>
              <a:t>fixed</a:t>
            </a:r>
            <a:r>
              <a:rPr lang="de-DE" dirty="0">
                <a:ea typeface="+mn-lt"/>
                <a:cs typeface="+mn-lt"/>
              </a:rPr>
              <a:t> </a:t>
            </a:r>
            <a:r>
              <a:rPr lang="de-DE" dirty="0" err="1">
                <a:ea typeface="+mn-lt"/>
                <a:cs typeface="+mn-lt"/>
              </a:rPr>
              <a:t>sequences</a:t>
            </a:r>
          </a:p>
          <a:p>
            <a:pPr marL="1270" indent="-1270"/>
            <a:endParaRPr lang="de-DE" dirty="0">
              <a:cs typeface="Arial"/>
            </a:endParaRPr>
          </a:p>
          <a:p>
            <a:pPr marL="1270" indent="-1270"/>
            <a:r>
              <a:rPr lang="de-DE" dirty="0">
                <a:cs typeface="Arial"/>
              </a:rPr>
              <a:t>Implementation </a:t>
            </a:r>
            <a:r>
              <a:rPr lang="de-DE" dirty="0" err="1">
                <a:cs typeface="Arial"/>
              </a:rPr>
              <a:t>relies</a:t>
            </a:r>
            <a:r>
              <a:rPr lang="de-DE" dirty="0">
                <a:cs typeface="Arial"/>
              </a:rPr>
              <a:t> on OCR and </a:t>
            </a:r>
            <a:r>
              <a:rPr lang="de-DE" dirty="0" err="1">
                <a:cs typeface="Arial"/>
              </a:rPr>
              <a:t>Sentence</a:t>
            </a:r>
            <a:r>
              <a:rPr lang="de-DE" dirty="0">
                <a:cs typeface="Arial"/>
              </a:rPr>
              <a:t> Boundary </a:t>
            </a:r>
            <a:r>
              <a:rPr lang="de-DE" dirty="0" err="1">
                <a:cs typeface="Arial"/>
              </a:rPr>
              <a:t>Detection</a:t>
            </a:r>
          </a:p>
        </p:txBody>
      </p:sp>
      <p:sp>
        <p:nvSpPr>
          <p:cNvPr id="4" name="Datumsplatzhalter 3">
            <a:extLst>
              <a:ext uri="{FF2B5EF4-FFF2-40B4-BE49-F238E27FC236}">
                <a16:creationId xmlns:a16="http://schemas.microsoft.com/office/drawing/2014/main" id="{1456479B-9895-4348-8756-DB0E379D0BD7}"/>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BD811488-BEBA-4805-B1A7-E1219ECF1557}"/>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6D350F74-F0C3-4E8E-809A-B943393E7F7B}"/>
              </a:ext>
            </a:extLst>
          </p:cNvPr>
          <p:cNvSpPr>
            <a:spLocks noGrp="1"/>
          </p:cNvSpPr>
          <p:nvPr>
            <p:ph type="sldNum" sz="quarter" idx="12"/>
          </p:nvPr>
        </p:nvSpPr>
        <p:spPr/>
        <p:txBody>
          <a:bodyPr/>
          <a:lstStyle/>
          <a:p>
            <a:pPr>
              <a:defRPr/>
            </a:pPr>
            <a:fld id="{05BC9FAB-BDC1-47C0-A8BB-6E12A8205D33}" type="slidenum">
              <a:rPr lang="de-DE"/>
              <a:pPr>
                <a:defRPr/>
              </a:pPr>
              <a:t>40</a:t>
            </a:fld>
            <a:endParaRPr lang="de-DE" dirty="0"/>
          </a:p>
        </p:txBody>
      </p:sp>
    </p:spTree>
    <p:extLst>
      <p:ext uri="{BB962C8B-B14F-4D97-AF65-F5344CB8AC3E}">
        <p14:creationId xmlns:p14="http://schemas.microsoft.com/office/powerpoint/2010/main" val="390353139"/>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81CB4C-5DF6-495B-B005-F325E8A35435}"/>
              </a:ext>
            </a:extLst>
          </p:cNvPr>
          <p:cNvSpPr>
            <a:spLocks noGrp="1"/>
          </p:cNvSpPr>
          <p:nvPr>
            <p:ph type="title"/>
          </p:nvPr>
        </p:nvSpPr>
        <p:spPr/>
        <p:txBody>
          <a:bodyPr/>
          <a:lstStyle/>
          <a:p>
            <a:r>
              <a:rPr lang="de-DE">
                <a:cs typeface="Arial Unicode MS"/>
              </a:rPr>
              <a:t>Future Work and Outlook</a:t>
            </a:r>
            <a:endParaRPr lang="de-DE"/>
          </a:p>
        </p:txBody>
      </p:sp>
      <p:sp>
        <p:nvSpPr>
          <p:cNvPr id="3" name="Inhaltsplatzhalter 2">
            <a:extLst>
              <a:ext uri="{FF2B5EF4-FFF2-40B4-BE49-F238E27FC236}">
                <a16:creationId xmlns:a16="http://schemas.microsoft.com/office/drawing/2014/main" id="{B85DD9C0-82BD-4E46-9420-A8FBCFDBA494}"/>
              </a:ext>
            </a:extLst>
          </p:cNvPr>
          <p:cNvSpPr>
            <a:spLocks noGrp="1"/>
          </p:cNvSpPr>
          <p:nvPr>
            <p:ph idx="1"/>
          </p:nvPr>
        </p:nvSpPr>
        <p:spPr/>
        <p:txBody>
          <a:bodyPr>
            <a:normAutofit/>
          </a:bodyPr>
          <a:lstStyle/>
          <a:p>
            <a:pPr marL="1270" indent="-1270"/>
            <a:r>
              <a:rPr lang="de-DE" b="1">
                <a:cs typeface="Arial Unicode MS"/>
              </a:rPr>
              <a:t>Improve classifier</a:t>
            </a:r>
            <a:endParaRPr lang="de-DE" b="1"/>
          </a:p>
          <a:p>
            <a:pPr marL="1270" indent="-1270"/>
            <a:r>
              <a:rPr lang="de-DE">
                <a:cs typeface="Arial Unicode MS"/>
              </a:rPr>
              <a:t>- Gather more training data</a:t>
            </a:r>
            <a:endParaRPr lang="de-DE" dirty="0">
              <a:cs typeface="Arial Unicode MS"/>
            </a:endParaRPr>
          </a:p>
          <a:p>
            <a:pPr marL="1270" indent="-1270"/>
            <a:r>
              <a:rPr lang="de-DE">
                <a:cs typeface="Arial Unicode MS"/>
              </a:rPr>
              <a:t>- Labeling by domain expert</a:t>
            </a:r>
            <a:endParaRPr lang="de-DE" dirty="0"/>
          </a:p>
          <a:p>
            <a:pPr marL="1270" indent="-1270"/>
            <a:endParaRPr lang="de-DE" dirty="0"/>
          </a:p>
          <a:p>
            <a:pPr marL="1270" indent="-1270"/>
            <a:r>
              <a:rPr lang="de-DE" b="1">
                <a:cs typeface="Arial Unicode MS"/>
              </a:rPr>
              <a:t>Connect to knowledge database</a:t>
            </a:r>
            <a:endParaRPr lang="de-DE" b="1" dirty="0"/>
          </a:p>
          <a:p>
            <a:pPr marL="1270" indent="-1270"/>
            <a:r>
              <a:rPr lang="de-DE">
                <a:cs typeface="Arial Unicode MS"/>
              </a:rPr>
              <a:t>- complete lookups for courts, register references</a:t>
            </a:r>
            <a:endParaRPr lang="de-DE" dirty="0"/>
          </a:p>
          <a:p>
            <a:pPr marL="1270" indent="-1270"/>
            <a:r>
              <a:rPr lang="de-DE">
                <a:ea typeface="+mn-lt"/>
                <a:cs typeface="Arial Unicode MS"/>
              </a:rPr>
              <a:t>- network via references</a:t>
            </a:r>
            <a:endParaRPr lang="de-DE">
              <a:ea typeface="+mn-lt"/>
            </a:endParaRPr>
          </a:p>
          <a:p>
            <a:pPr marL="1270" indent="-1270"/>
            <a:r>
              <a:rPr lang="de-DE">
                <a:ea typeface="+mn-lt"/>
                <a:cs typeface="Arial Unicode MS"/>
              </a:rPr>
              <a:t> =&gt; recommender system</a:t>
            </a:r>
            <a:endParaRPr lang="de-DE" dirty="0">
              <a:ea typeface="+mn-lt"/>
              <a:cs typeface="Arial Unicode MS"/>
            </a:endParaRPr>
          </a:p>
          <a:p>
            <a:pPr marL="1270" indent="-1270"/>
            <a:r>
              <a:rPr lang="de-DE">
                <a:ea typeface="+mn-lt"/>
                <a:cs typeface="Arial Unicode MS"/>
              </a:rPr>
              <a:t> =&gt; data mining</a:t>
            </a:r>
            <a:endParaRPr lang="de-DE" dirty="0">
              <a:ea typeface="+mn-lt"/>
              <a:cs typeface="Arial Unicode MS"/>
            </a:endParaRPr>
          </a:p>
          <a:p>
            <a:pPr marL="1270" indent="-1270"/>
            <a:endParaRPr lang="de-DE" dirty="0">
              <a:ea typeface="+mn-lt"/>
              <a:cs typeface="Arial Unicode MS"/>
            </a:endParaRPr>
          </a:p>
          <a:p>
            <a:pPr marL="1270" indent="-1270"/>
            <a:r>
              <a:rPr lang="de-DE" b="1">
                <a:ea typeface="+mn-lt"/>
                <a:cs typeface="+mn-lt"/>
              </a:rPr>
              <a:t>Finer granularity of segmentation</a:t>
            </a:r>
            <a:endParaRPr lang="de-DE" b="1">
              <a:cs typeface="Arial"/>
            </a:endParaRPr>
          </a:p>
          <a:p>
            <a:pPr marL="1270" indent="-1270"/>
            <a:r>
              <a:rPr lang="de-DE">
                <a:cs typeface="Arial"/>
              </a:rPr>
              <a:t>- separate facts from reasoning in criminal code judgments</a:t>
            </a:r>
            <a:endParaRPr lang="de-DE" dirty="0">
              <a:cs typeface="Arial"/>
            </a:endParaRPr>
          </a:p>
          <a:p>
            <a:pPr marL="1270" indent="-1270"/>
            <a:endParaRPr lang="de-DE" dirty="0">
              <a:cs typeface="Arial"/>
            </a:endParaRPr>
          </a:p>
          <a:p>
            <a:pPr marL="1270" indent="-1270"/>
            <a:r>
              <a:rPr lang="de-DE" b="1">
                <a:cs typeface="Arial"/>
              </a:rPr>
              <a:t>Make use of defined data format</a:t>
            </a:r>
          </a:p>
          <a:p>
            <a:pPr marL="1270" indent="-1270"/>
            <a:r>
              <a:rPr lang="de-DE">
                <a:cs typeface="Arial"/>
              </a:rPr>
              <a:t>- Akoma Ntoso legalXML</a:t>
            </a:r>
            <a:endParaRPr lang="de-DE" dirty="0">
              <a:cs typeface="Arial"/>
            </a:endParaRPr>
          </a:p>
          <a:p>
            <a:pPr marL="1270" indent="-1270"/>
            <a:r>
              <a:rPr lang="de-DE">
                <a:cs typeface="Arial"/>
              </a:rPr>
              <a:t>- courts provide documents in this format</a:t>
            </a:r>
            <a:endParaRPr lang="de-DE" dirty="0">
              <a:cs typeface="Arial"/>
            </a:endParaRPr>
          </a:p>
          <a:p>
            <a:pPr marL="1270" indent="-1270"/>
            <a:endParaRPr lang="de-DE" dirty="0">
              <a:cs typeface="Arial"/>
            </a:endParaRPr>
          </a:p>
          <a:p>
            <a:pPr marL="1270" indent="-1270"/>
            <a:endParaRPr lang="de-DE" dirty="0"/>
          </a:p>
        </p:txBody>
      </p:sp>
      <p:sp>
        <p:nvSpPr>
          <p:cNvPr id="4" name="Datumsplatzhalter 3">
            <a:extLst>
              <a:ext uri="{FF2B5EF4-FFF2-40B4-BE49-F238E27FC236}">
                <a16:creationId xmlns:a16="http://schemas.microsoft.com/office/drawing/2014/main" id="{781A349D-4F64-454C-8B8F-6EB5FD8DEB64}"/>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8A99FCA7-26A7-42D4-92A8-D823365B2BAC}"/>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71B7986D-060B-4A3C-AEF4-0DC2ED9FFC49}"/>
              </a:ext>
            </a:extLst>
          </p:cNvPr>
          <p:cNvSpPr>
            <a:spLocks noGrp="1"/>
          </p:cNvSpPr>
          <p:nvPr>
            <p:ph type="sldNum" sz="quarter" idx="12"/>
          </p:nvPr>
        </p:nvSpPr>
        <p:spPr/>
        <p:txBody>
          <a:bodyPr/>
          <a:lstStyle/>
          <a:p>
            <a:pPr>
              <a:defRPr/>
            </a:pPr>
            <a:fld id="{05BC9FAB-BDC1-47C0-A8BB-6E12A8205D33}" type="slidenum">
              <a:rPr lang="de-DE"/>
              <a:pPr>
                <a:defRPr/>
              </a:pPr>
              <a:t>41</a:t>
            </a:fld>
            <a:endParaRPr lang="de-DE" dirty="0"/>
          </a:p>
        </p:txBody>
      </p:sp>
    </p:spTree>
    <p:extLst>
      <p:ext uri="{BB962C8B-B14F-4D97-AF65-F5344CB8AC3E}">
        <p14:creationId xmlns:p14="http://schemas.microsoft.com/office/powerpoint/2010/main" val="2047132444"/>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73ABAA-B8B2-4A64-8501-692C18DFAB6A}"/>
              </a:ext>
            </a:extLst>
          </p:cNvPr>
          <p:cNvSpPr>
            <a:spLocks noGrp="1"/>
          </p:cNvSpPr>
          <p:nvPr>
            <p:ph type="title"/>
          </p:nvPr>
        </p:nvSpPr>
        <p:spPr/>
        <p:txBody>
          <a:bodyPr/>
          <a:lstStyle/>
          <a:p>
            <a:endParaRPr lang="de-DE" dirty="0">
              <a:ea typeface="+mj-lt"/>
              <a:cs typeface="+mj-lt"/>
            </a:endParaRPr>
          </a:p>
        </p:txBody>
      </p:sp>
      <p:pic>
        <p:nvPicPr>
          <p:cNvPr id="7" name="Grafik 7" descr="Ein Bild, das Screenshot enthält.&#10;&#10;Mit sehr hoher Zuverlässigkeit generierte Beschreibung">
            <a:extLst>
              <a:ext uri="{FF2B5EF4-FFF2-40B4-BE49-F238E27FC236}">
                <a16:creationId xmlns:a16="http://schemas.microsoft.com/office/drawing/2014/main" id="{8DAE064B-8AA8-4973-BA2D-15341A170A14}"/>
              </a:ext>
            </a:extLst>
          </p:cNvPr>
          <p:cNvPicPr>
            <a:picLocks noGrp="1" noChangeAspect="1"/>
          </p:cNvPicPr>
          <p:nvPr>
            <p:ph idx="1"/>
          </p:nvPr>
        </p:nvPicPr>
        <p:blipFill>
          <a:blip r:embed="rId2"/>
          <a:stretch>
            <a:fillRect/>
          </a:stretch>
        </p:blipFill>
        <p:spPr>
          <a:xfrm>
            <a:off x="2185062" y="981076"/>
            <a:ext cx="7821876" cy="5400675"/>
          </a:xfrm>
        </p:spPr>
      </p:pic>
      <p:sp>
        <p:nvSpPr>
          <p:cNvPr id="4" name="Datumsplatzhalter 3">
            <a:extLst>
              <a:ext uri="{FF2B5EF4-FFF2-40B4-BE49-F238E27FC236}">
                <a16:creationId xmlns:a16="http://schemas.microsoft.com/office/drawing/2014/main" id="{0B3E467F-3443-457A-88F6-D5A6492C78AF}"/>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6B7F016B-4D81-491C-B97B-370B405B748D}"/>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CEA2183F-8ECF-4573-8659-4350608D1E95}"/>
              </a:ext>
            </a:extLst>
          </p:cNvPr>
          <p:cNvSpPr>
            <a:spLocks noGrp="1"/>
          </p:cNvSpPr>
          <p:nvPr>
            <p:ph type="sldNum" sz="quarter" idx="12"/>
          </p:nvPr>
        </p:nvSpPr>
        <p:spPr/>
        <p:txBody>
          <a:bodyPr/>
          <a:lstStyle/>
          <a:p>
            <a:pPr>
              <a:defRPr/>
            </a:pPr>
            <a:fld id="{05BC9FAB-BDC1-47C0-A8BB-6E12A8205D33}" type="slidenum">
              <a:rPr lang="de-DE"/>
              <a:pPr>
                <a:defRPr/>
              </a:pPr>
              <a:t>42</a:t>
            </a:fld>
            <a:endParaRPr lang="de-DE" dirty="0"/>
          </a:p>
        </p:txBody>
      </p:sp>
      <p:pic>
        <p:nvPicPr>
          <p:cNvPr id="10" name="Grafik 7" descr="Ein Bild, das Screenshot enthält.&#10;&#10;Mit sehr hoher Zuverlässigkeit generierte Beschreibung">
            <a:extLst>
              <a:ext uri="{FF2B5EF4-FFF2-40B4-BE49-F238E27FC236}">
                <a16:creationId xmlns:a16="http://schemas.microsoft.com/office/drawing/2014/main" id="{251CF0EB-E15D-4CA0-9D8E-127BF4D8CF49}"/>
              </a:ext>
            </a:extLst>
          </p:cNvPr>
          <p:cNvPicPr>
            <a:picLocks noChangeAspect="1"/>
          </p:cNvPicPr>
          <p:nvPr/>
        </p:nvPicPr>
        <p:blipFill>
          <a:blip r:embed="rId2"/>
          <a:stretch>
            <a:fillRect/>
          </a:stretch>
        </p:blipFill>
        <p:spPr bwMode="auto">
          <a:xfrm>
            <a:off x="2337462" y="1133476"/>
            <a:ext cx="7821876" cy="5400675"/>
          </a:xfrm>
          <a:prstGeom prst="rect">
            <a:avLst/>
          </a:prstGeom>
          <a:noFill/>
          <a:ln w="9525">
            <a:noFill/>
            <a:miter lim="800000"/>
            <a:headEnd/>
            <a:tailEnd/>
          </a:ln>
        </p:spPr>
      </p:pic>
    </p:spTree>
    <p:extLst>
      <p:ext uri="{BB962C8B-B14F-4D97-AF65-F5344CB8AC3E}">
        <p14:creationId xmlns:p14="http://schemas.microsoft.com/office/powerpoint/2010/main" val="423861425"/>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28DB33-7B7F-47CB-B837-182E78798257}"/>
              </a:ext>
            </a:extLst>
          </p:cNvPr>
          <p:cNvSpPr>
            <a:spLocks noGrp="1"/>
          </p:cNvSpPr>
          <p:nvPr>
            <p:ph type="title"/>
          </p:nvPr>
        </p:nvSpPr>
        <p:spPr/>
        <p:txBody>
          <a:bodyPr/>
          <a:lstStyle/>
          <a:p>
            <a:endParaRPr lang="de-DE"/>
          </a:p>
        </p:txBody>
      </p:sp>
      <p:pic>
        <p:nvPicPr>
          <p:cNvPr id="7" name="Grafik 7">
            <a:extLst>
              <a:ext uri="{FF2B5EF4-FFF2-40B4-BE49-F238E27FC236}">
                <a16:creationId xmlns:a16="http://schemas.microsoft.com/office/drawing/2014/main" id="{342E00F1-5F36-4CAC-AB74-2D2DC687CD9B}"/>
              </a:ext>
            </a:extLst>
          </p:cNvPr>
          <p:cNvPicPr>
            <a:picLocks noGrp="1" noChangeAspect="1"/>
          </p:cNvPicPr>
          <p:nvPr>
            <p:ph idx="1"/>
          </p:nvPr>
        </p:nvPicPr>
        <p:blipFill>
          <a:blip r:embed="rId2"/>
          <a:stretch>
            <a:fillRect/>
          </a:stretch>
        </p:blipFill>
        <p:spPr>
          <a:xfrm>
            <a:off x="349550" y="981076"/>
            <a:ext cx="11492900" cy="5400675"/>
          </a:xfrm>
        </p:spPr>
      </p:pic>
      <p:sp>
        <p:nvSpPr>
          <p:cNvPr id="4" name="Datumsplatzhalter 3">
            <a:extLst>
              <a:ext uri="{FF2B5EF4-FFF2-40B4-BE49-F238E27FC236}">
                <a16:creationId xmlns:a16="http://schemas.microsoft.com/office/drawing/2014/main" id="{39D2C10E-470D-4E73-8464-8EFB546903D3}"/>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30CB3643-0EEF-47C4-9A52-17B115344552}"/>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B36C65D3-DD04-45D1-8143-694C390DEF2E}"/>
              </a:ext>
            </a:extLst>
          </p:cNvPr>
          <p:cNvSpPr>
            <a:spLocks noGrp="1"/>
          </p:cNvSpPr>
          <p:nvPr>
            <p:ph type="sldNum" sz="quarter" idx="12"/>
          </p:nvPr>
        </p:nvSpPr>
        <p:spPr/>
        <p:txBody>
          <a:bodyPr/>
          <a:lstStyle/>
          <a:p>
            <a:pPr>
              <a:defRPr/>
            </a:pPr>
            <a:fld id="{05BC9FAB-BDC1-47C0-A8BB-6E12A8205D33}" type="slidenum">
              <a:rPr lang="de-DE"/>
              <a:pPr>
                <a:defRPr/>
              </a:pPr>
              <a:t>43</a:t>
            </a:fld>
            <a:endParaRPr lang="de-DE" dirty="0"/>
          </a:p>
        </p:txBody>
      </p:sp>
    </p:spTree>
    <p:extLst>
      <p:ext uri="{BB962C8B-B14F-4D97-AF65-F5344CB8AC3E}">
        <p14:creationId xmlns:p14="http://schemas.microsoft.com/office/powerpoint/2010/main" val="1187096638"/>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Problem Statement: </a:t>
            </a:r>
            <a:r>
              <a:rPr lang="de-DE" dirty="0" err="1"/>
              <a:t>Current</a:t>
            </a:r>
            <a:r>
              <a:rPr lang="de-DE" dirty="0"/>
              <a:t> Situation</a:t>
            </a:r>
          </a:p>
        </p:txBody>
      </p:sp>
      <p:pic>
        <p:nvPicPr>
          <p:cNvPr id="7" name="Inhaltsplatzhalter 6"/>
          <p:cNvPicPr>
            <a:picLocks noGrp="1" noChangeAspect="1"/>
          </p:cNvPicPr>
          <p:nvPr>
            <p:ph idx="1"/>
          </p:nvPr>
        </p:nvPicPr>
        <p:blipFill>
          <a:blip r:embed="rId2"/>
          <a:stretch>
            <a:fillRect/>
          </a:stretch>
        </p:blipFill>
        <p:spPr>
          <a:xfrm>
            <a:off x="-62864" y="1449391"/>
            <a:ext cx="4401800" cy="2193311"/>
          </a:xfrm>
          <a:prstGeom prst="rect">
            <a:avLst/>
          </a:prstGeom>
        </p:spPr>
      </p:pic>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05BC9FAB-BDC1-47C0-A8BB-6E12A8205D33}" type="slidenum">
              <a:rPr lang="de-DE" smtClean="0"/>
              <a:pPr>
                <a:defRPr/>
              </a:pPr>
              <a:t>44</a:t>
            </a:fld>
            <a:endParaRPr lang="de-DE" dirty="0"/>
          </a:p>
        </p:txBody>
      </p:sp>
      <p:sp>
        <p:nvSpPr>
          <p:cNvPr id="8" name="Textfeld 7"/>
          <p:cNvSpPr txBox="1"/>
          <p:nvPr/>
        </p:nvSpPr>
        <p:spPr>
          <a:xfrm>
            <a:off x="33824" y="3642702"/>
            <a:ext cx="4752528"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000" dirty="0">
                <a:latin typeface="Arial" pitchFamily="34" charset="0"/>
              </a:rPr>
              <a:t>https://</a:t>
            </a:r>
            <a:r>
              <a:rPr lang="de-DE" sz="1000" dirty="0" err="1">
                <a:latin typeface="Arial" pitchFamily="34" charset="0"/>
              </a:rPr>
              <a:t>www.juris.de</a:t>
            </a:r>
            <a:r>
              <a:rPr lang="de-DE" sz="1000" dirty="0">
                <a:latin typeface="Arial" pitchFamily="34" charset="0"/>
              </a:rPr>
              <a:t>/</a:t>
            </a:r>
            <a:r>
              <a:rPr lang="de-DE" sz="1000" dirty="0" err="1">
                <a:latin typeface="Arial" pitchFamily="34" charset="0"/>
              </a:rPr>
              <a:t>jportal</a:t>
            </a:r>
            <a:r>
              <a:rPr lang="de-DE" sz="1000" dirty="0">
                <a:latin typeface="Arial" pitchFamily="34" charset="0"/>
              </a:rPr>
              <a:t>/</a:t>
            </a:r>
            <a:r>
              <a:rPr lang="de-DE" sz="1000" dirty="0" err="1">
                <a:latin typeface="Arial" pitchFamily="34" charset="0"/>
              </a:rPr>
              <a:t>portal</a:t>
            </a:r>
            <a:r>
              <a:rPr lang="de-DE" sz="1000" dirty="0">
                <a:latin typeface="Arial" pitchFamily="34" charset="0"/>
              </a:rPr>
              <a:t>/t/</a:t>
            </a:r>
            <a:r>
              <a:rPr lang="de-DE" sz="1000" dirty="0" err="1">
                <a:latin typeface="Arial" pitchFamily="34" charset="0"/>
              </a:rPr>
              <a:t>15vb</a:t>
            </a:r>
            <a:r>
              <a:rPr lang="de-DE" sz="1000" dirty="0">
                <a:latin typeface="Arial" pitchFamily="34" charset="0"/>
              </a:rPr>
              <a:t>/</a:t>
            </a:r>
            <a:r>
              <a:rPr lang="de-DE" sz="1000" dirty="0" err="1">
                <a:latin typeface="Arial" pitchFamily="34" charset="0"/>
              </a:rPr>
              <a:t>page</a:t>
            </a:r>
            <a:r>
              <a:rPr lang="de-DE" sz="1000" dirty="0">
                <a:latin typeface="Arial" pitchFamily="34" charset="0"/>
              </a:rPr>
              <a:t>/</a:t>
            </a:r>
            <a:r>
              <a:rPr lang="de-DE" sz="1000" dirty="0" err="1">
                <a:latin typeface="Arial" pitchFamily="34" charset="0"/>
              </a:rPr>
              <a:t>homerl.psml</a:t>
            </a:r>
            <a:r>
              <a:rPr lang="de-DE" sz="1000" dirty="0">
                <a:latin typeface="Arial" pitchFamily="34" charset="0"/>
              </a:rPr>
              <a:t>/</a:t>
            </a:r>
            <a:r>
              <a:rPr lang="de-DE" sz="1000" dirty="0" err="1">
                <a:latin typeface="Arial" pitchFamily="34" charset="0"/>
              </a:rPr>
              <a:t>js_pane</a:t>
            </a:r>
            <a:r>
              <a:rPr lang="de-DE" sz="1000" dirty="0">
                <a:latin typeface="Arial" pitchFamily="34" charset="0"/>
              </a:rPr>
              <a:t>/</a:t>
            </a:r>
            <a:r>
              <a:rPr lang="de-DE" sz="1000" dirty="0" err="1">
                <a:latin typeface="Arial" pitchFamily="34" charset="0"/>
              </a:rPr>
              <a:t>Suchportlet2</a:t>
            </a:r>
            <a:endParaRPr lang="de-DE" sz="1000" dirty="0">
              <a:latin typeface="Arial" pitchFamily="34" charset="0"/>
            </a:endParaRPr>
          </a:p>
        </p:txBody>
      </p:sp>
      <p:pic>
        <p:nvPicPr>
          <p:cNvPr id="9" name="Grafik 8"/>
          <p:cNvPicPr>
            <a:picLocks noChangeAspect="1"/>
          </p:cNvPicPr>
          <p:nvPr/>
        </p:nvPicPr>
        <p:blipFill>
          <a:blip r:embed="rId3"/>
          <a:stretch>
            <a:fillRect/>
          </a:stretch>
        </p:blipFill>
        <p:spPr>
          <a:xfrm>
            <a:off x="314731" y="4034586"/>
            <a:ext cx="11348862" cy="2401271"/>
          </a:xfrm>
          <a:prstGeom prst="rect">
            <a:avLst/>
          </a:prstGeom>
        </p:spPr>
      </p:pic>
      <p:pic>
        <p:nvPicPr>
          <p:cNvPr id="10" name="Grafik 9"/>
          <p:cNvPicPr>
            <a:picLocks noChangeAspect="1"/>
          </p:cNvPicPr>
          <p:nvPr/>
        </p:nvPicPr>
        <p:blipFill>
          <a:blip r:embed="rId4"/>
          <a:stretch>
            <a:fillRect/>
          </a:stretch>
        </p:blipFill>
        <p:spPr>
          <a:xfrm>
            <a:off x="4891440" y="1618653"/>
            <a:ext cx="7249788" cy="1810592"/>
          </a:xfrm>
          <a:prstGeom prst="rect">
            <a:avLst/>
          </a:prstGeom>
        </p:spPr>
      </p:pic>
      <p:sp>
        <p:nvSpPr>
          <p:cNvPr id="11" name="Textfeld 10"/>
          <p:cNvSpPr txBox="1"/>
          <p:nvPr/>
        </p:nvSpPr>
        <p:spPr>
          <a:xfrm>
            <a:off x="4905688" y="3446062"/>
            <a:ext cx="6579045"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de-DE" sz="1000" dirty="0">
                <a:latin typeface="Arial" pitchFamily="34" charset="0"/>
              </a:rPr>
              <a:t>http://</a:t>
            </a:r>
            <a:r>
              <a:rPr lang="de-DE" sz="1000" dirty="0" err="1">
                <a:latin typeface="Arial" pitchFamily="34" charset="0"/>
              </a:rPr>
              <a:t>juris.bundesgerichtshof.de</a:t>
            </a:r>
            <a:r>
              <a:rPr lang="de-DE" sz="1000" dirty="0">
                <a:latin typeface="Arial" pitchFamily="34" charset="0"/>
              </a:rPr>
              <a:t>/</a:t>
            </a:r>
            <a:r>
              <a:rPr lang="de-DE" sz="1000" dirty="0" err="1">
                <a:latin typeface="Arial" pitchFamily="34" charset="0"/>
              </a:rPr>
              <a:t>cgi</a:t>
            </a:r>
            <a:r>
              <a:rPr lang="de-DE" sz="1000" dirty="0">
                <a:latin typeface="Arial" pitchFamily="34" charset="0"/>
              </a:rPr>
              <a:t>-bin/</a:t>
            </a:r>
            <a:r>
              <a:rPr lang="de-DE" sz="1000" dirty="0" err="1">
                <a:latin typeface="Arial" pitchFamily="34" charset="0"/>
              </a:rPr>
              <a:t>rechtsprechung</a:t>
            </a:r>
            <a:r>
              <a:rPr lang="de-DE" sz="1000" dirty="0">
                <a:latin typeface="Arial" pitchFamily="34" charset="0"/>
              </a:rPr>
              <a:t>/</a:t>
            </a:r>
            <a:r>
              <a:rPr lang="de-DE" sz="1000" dirty="0" err="1">
                <a:latin typeface="Arial" pitchFamily="34" charset="0"/>
              </a:rPr>
              <a:t>list.py?Gericht</a:t>
            </a:r>
            <a:r>
              <a:rPr lang="de-DE" sz="1000" dirty="0">
                <a:latin typeface="Arial" pitchFamily="34" charset="0"/>
              </a:rPr>
              <a:t>=</a:t>
            </a:r>
            <a:r>
              <a:rPr lang="de-DE" sz="1000" dirty="0" err="1">
                <a:latin typeface="Arial" pitchFamily="34" charset="0"/>
              </a:rPr>
              <a:t>bgh&amp;Art</a:t>
            </a:r>
            <a:r>
              <a:rPr lang="de-DE" sz="1000" dirty="0">
                <a:latin typeface="Arial" pitchFamily="34" charset="0"/>
              </a:rPr>
              <a:t>=</a:t>
            </a:r>
            <a:r>
              <a:rPr lang="de-DE" sz="1000" dirty="0" err="1">
                <a:latin typeface="Arial" pitchFamily="34" charset="0"/>
              </a:rPr>
              <a:t>en&amp;Datum</a:t>
            </a:r>
            <a:r>
              <a:rPr lang="de-DE" sz="1000" dirty="0">
                <a:latin typeface="Arial" pitchFamily="34" charset="0"/>
              </a:rPr>
              <a:t>=</a:t>
            </a:r>
            <a:r>
              <a:rPr lang="de-DE" sz="1000" dirty="0" err="1">
                <a:latin typeface="Arial" pitchFamily="34" charset="0"/>
              </a:rPr>
              <a:t>Aktuell&amp;Sort</a:t>
            </a:r>
            <a:r>
              <a:rPr lang="de-DE" sz="1000" dirty="0">
                <a:latin typeface="Arial" pitchFamily="34" charset="0"/>
              </a:rPr>
              <a:t>=12288</a:t>
            </a:r>
          </a:p>
        </p:txBody>
      </p:sp>
      <p:sp>
        <p:nvSpPr>
          <p:cNvPr id="12" name="Abgerundetes Rechteck 11"/>
          <p:cNvSpPr/>
          <p:nvPr/>
        </p:nvSpPr>
        <p:spPr bwMode="auto">
          <a:xfrm>
            <a:off x="801232" y="2236912"/>
            <a:ext cx="2160240" cy="936104"/>
          </a:xfrm>
          <a:prstGeom prst="roundRect">
            <a:avLst/>
          </a:prstGeom>
          <a:noFill/>
          <a:ln w="34925">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3" name="Abgerundetes Rechteck 12"/>
          <p:cNvSpPr/>
          <p:nvPr/>
        </p:nvSpPr>
        <p:spPr bwMode="auto">
          <a:xfrm>
            <a:off x="4905688" y="2124181"/>
            <a:ext cx="1584176" cy="936104"/>
          </a:xfrm>
          <a:prstGeom prst="roundRect">
            <a:avLst/>
          </a:prstGeom>
          <a:noFill/>
          <a:ln w="34925">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4" name="Textfeld 13"/>
          <p:cNvSpPr txBox="1"/>
          <p:nvPr/>
        </p:nvSpPr>
        <p:spPr>
          <a:xfrm>
            <a:off x="341034" y="932494"/>
            <a:ext cx="11184217"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dirty="0">
                <a:latin typeface="Arial" pitchFamily="34" charset="0"/>
              </a:rPr>
              <a:t>Search </a:t>
            </a:r>
            <a:r>
              <a:rPr lang="de-DE" dirty="0" err="1">
                <a:latin typeface="Arial" pitchFamily="34" charset="0"/>
              </a:rPr>
              <a:t>mask</a:t>
            </a:r>
            <a:r>
              <a:rPr lang="de-DE" dirty="0">
                <a:latin typeface="Arial" pitchFamily="34" charset="0"/>
              </a:rPr>
              <a:t> </a:t>
            </a:r>
            <a:r>
              <a:rPr lang="de-DE" dirty="0" err="1">
                <a:latin typeface="Arial" pitchFamily="34" charset="0"/>
              </a:rPr>
              <a:t>of</a:t>
            </a:r>
            <a:r>
              <a:rPr lang="de-DE" dirty="0">
                <a:latin typeface="Arial" pitchFamily="34" charset="0"/>
              </a:rPr>
              <a:t> modern </a:t>
            </a:r>
            <a:r>
              <a:rPr lang="de-DE" dirty="0" err="1">
                <a:latin typeface="Arial" pitchFamily="34" charset="0"/>
              </a:rPr>
              <a:t>content</a:t>
            </a:r>
            <a:r>
              <a:rPr lang="de-DE" dirty="0">
                <a:latin typeface="Arial" pitchFamily="34" charset="0"/>
              </a:rPr>
              <a:t> </a:t>
            </a:r>
            <a:r>
              <a:rPr lang="de-DE" dirty="0" err="1">
                <a:latin typeface="Arial" pitchFamily="34" charset="0"/>
              </a:rPr>
              <a:t>management</a:t>
            </a:r>
            <a:r>
              <a:rPr lang="de-DE" dirty="0">
                <a:latin typeface="Arial" pitchFamily="34" charset="0"/>
              </a:rPr>
              <a:t> </a:t>
            </a:r>
            <a:r>
              <a:rPr lang="de-DE" dirty="0" err="1">
                <a:latin typeface="Arial" pitchFamily="34" charset="0"/>
              </a:rPr>
              <a:t>system</a:t>
            </a:r>
            <a:r>
              <a:rPr lang="de-DE" dirty="0">
                <a:latin typeface="Arial" pitchFamily="34" charset="0"/>
              </a:rPr>
              <a:t> </a:t>
            </a:r>
            <a:r>
              <a:rPr lang="de-DE" dirty="0" err="1">
                <a:latin typeface="Arial" pitchFamily="34" charset="0"/>
              </a:rPr>
              <a:t>vs</a:t>
            </a:r>
            <a:r>
              <a:rPr lang="de-DE" dirty="0">
                <a:latin typeface="Arial" pitchFamily="34" charset="0"/>
              </a:rPr>
              <a:t> </a:t>
            </a:r>
            <a:r>
              <a:rPr lang="de-DE" dirty="0" err="1">
                <a:latin typeface="Arial" pitchFamily="34" charset="0"/>
              </a:rPr>
              <a:t>platform</a:t>
            </a:r>
            <a:r>
              <a:rPr lang="de-DE" dirty="0">
                <a:latin typeface="Arial" pitchFamily="34" charset="0"/>
              </a:rPr>
              <a:t> </a:t>
            </a:r>
            <a:r>
              <a:rPr lang="de-DE" dirty="0" err="1">
                <a:latin typeface="Arial" pitchFamily="34" charset="0"/>
              </a:rPr>
              <a:t>for</a:t>
            </a:r>
            <a:r>
              <a:rPr lang="de-DE" dirty="0">
                <a:latin typeface="Arial" pitchFamily="34" charset="0"/>
              </a:rPr>
              <a:t> </a:t>
            </a:r>
            <a:r>
              <a:rPr lang="de-DE" dirty="0" err="1">
                <a:latin typeface="Arial" pitchFamily="34" charset="0"/>
              </a:rPr>
              <a:t>Judgments</a:t>
            </a:r>
            <a:r>
              <a:rPr lang="de-DE" dirty="0">
                <a:latin typeface="Arial" pitchFamily="34" charset="0"/>
              </a:rPr>
              <a:t> </a:t>
            </a:r>
          </a:p>
        </p:txBody>
      </p:sp>
      <p:sp>
        <p:nvSpPr>
          <p:cNvPr id="3" name="Fußzeilenplatzhalter 4">
            <a:extLst>
              <a:ext uri="{FF2B5EF4-FFF2-40B4-BE49-F238E27FC236}">
                <a16:creationId xmlns:a16="http://schemas.microsoft.com/office/drawing/2014/main" id="{93B3F4F0-B0FB-495A-A0C2-C4FE21DB5F1F}"/>
              </a:ext>
            </a:extLst>
          </p:cNvPr>
          <p:cNvSpPr>
            <a:spLocks noGrp="1"/>
          </p:cNvSpPr>
          <p:nvPr>
            <p:ph type="ftr" sz="quarter" idx="11"/>
          </p:nvPr>
        </p:nvSpPr>
        <p:spPr>
          <a:xfrm>
            <a:off x="317786" y="6569075"/>
            <a:ext cx="6986619" cy="288925"/>
          </a:xfrm>
        </p:spPr>
        <p:txBody>
          <a:bodyPr/>
          <a:lstStyle/>
          <a:p>
            <a:pPr>
              <a:defRPr/>
            </a:pPr>
            <a:r>
              <a:rPr lang="en-US" dirty="0"/>
              <a:t>200427 Knapp BA Final</a:t>
            </a:r>
            <a:endParaRPr lang="de-DE" dirty="0"/>
          </a:p>
        </p:txBody>
      </p:sp>
    </p:spTree>
    <p:extLst>
      <p:ext uri="{BB962C8B-B14F-4D97-AF65-F5344CB8AC3E}">
        <p14:creationId xmlns:p14="http://schemas.microsoft.com/office/powerpoint/2010/main" val="2317985240"/>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Artifacts</a:t>
            </a:r>
            <a:endParaRPr lang="en-GB" dirty="0"/>
          </a:p>
        </p:txBody>
      </p:sp>
      <p:sp>
        <p:nvSpPr>
          <p:cNvPr id="3" name="Inhaltsplatzhalter 2"/>
          <p:cNvSpPr>
            <a:spLocks noGrp="1"/>
          </p:cNvSpPr>
          <p:nvPr>
            <p:ph idx="1"/>
          </p:nvPr>
        </p:nvSpPr>
        <p:spPr/>
        <p:txBody>
          <a:bodyPr>
            <a:noAutofit/>
          </a:bodyPr>
          <a:lstStyle/>
          <a:p>
            <a:pPr marL="0" indent="0"/>
            <a:r>
              <a:rPr lang="de-DE" u="sng" dirty="0"/>
              <a:t>Code</a:t>
            </a:r>
          </a:p>
          <a:p>
            <a:pPr marL="0" indent="0"/>
            <a:r>
              <a:rPr lang="de-DE" dirty="0"/>
              <a:t>Input: </a:t>
            </a:r>
          </a:p>
          <a:p>
            <a:pPr marL="285750" indent="-285750">
              <a:buFont typeface="Wingdings" panose="05000000000000000000" pitchFamily="2" charset="2"/>
              <a:buChar char="§"/>
            </a:pPr>
            <a:r>
              <a:rPr lang="de-DE" dirty="0" err="1"/>
              <a:t>Judgements</a:t>
            </a:r>
            <a:r>
              <a:rPr lang="de-DE" dirty="0"/>
              <a:t> (</a:t>
            </a:r>
            <a:r>
              <a:rPr lang="de-DE" dirty="0" err="1"/>
              <a:t>as</a:t>
            </a:r>
            <a:r>
              <a:rPr lang="de-DE" dirty="0"/>
              <a:t> </a:t>
            </a:r>
            <a:r>
              <a:rPr lang="de-DE" dirty="0" err="1"/>
              <a:t>Fulltext</a:t>
            </a:r>
            <a:r>
              <a:rPr lang="de-DE" dirty="0"/>
              <a:t> </a:t>
            </a:r>
            <a:r>
              <a:rPr lang="de-DE" dirty="0" err="1"/>
              <a:t>or</a:t>
            </a:r>
            <a:r>
              <a:rPr lang="de-DE" dirty="0"/>
              <a:t> XML)</a:t>
            </a:r>
          </a:p>
          <a:p>
            <a:pPr marL="0" indent="0"/>
            <a:endParaRPr lang="de-DE" dirty="0"/>
          </a:p>
          <a:p>
            <a:pPr marL="0" indent="0"/>
            <a:r>
              <a:rPr lang="de-DE" dirty="0"/>
              <a:t>Output:</a:t>
            </a:r>
          </a:p>
          <a:p>
            <a:pPr marL="285750" indent="-285750">
              <a:buFont typeface="Wingdings" panose="05000000000000000000" pitchFamily="2" charset="2"/>
              <a:buChar char="§"/>
            </a:pPr>
            <a:r>
              <a:rPr lang="de-DE" dirty="0" err="1"/>
              <a:t>Metadata</a:t>
            </a:r>
            <a:r>
              <a:rPr lang="de-DE" dirty="0"/>
              <a:t> in </a:t>
            </a:r>
            <a:r>
              <a:rPr lang="de-DE" dirty="0" err="1"/>
              <a:t>without</a:t>
            </a:r>
            <a:r>
              <a:rPr lang="de-DE" dirty="0"/>
              <a:t> strong </a:t>
            </a:r>
            <a:r>
              <a:rPr lang="de-DE" dirty="0" err="1"/>
              <a:t>format</a:t>
            </a:r>
            <a:r>
              <a:rPr lang="de-DE" dirty="0"/>
              <a:t> (</a:t>
            </a:r>
            <a:r>
              <a:rPr lang="de-DE" dirty="0" err="1"/>
              <a:t>JSON</a:t>
            </a:r>
            <a:r>
              <a:rPr lang="de-DE" dirty="0"/>
              <a:t>) </a:t>
            </a:r>
            <a:r>
              <a:rPr lang="de-DE" dirty="0" err="1"/>
              <a:t>of</a:t>
            </a:r>
            <a:r>
              <a:rPr lang="de-DE" dirty="0"/>
              <a:t> </a:t>
            </a:r>
            <a:r>
              <a:rPr lang="de-DE" dirty="0" err="1"/>
              <a:t>respective</a:t>
            </a:r>
            <a:r>
              <a:rPr lang="de-DE" dirty="0"/>
              <a:t> </a:t>
            </a:r>
            <a:r>
              <a:rPr lang="de-DE" dirty="0" err="1"/>
              <a:t>Judgement</a:t>
            </a:r>
            <a:endParaRPr lang="de-DE" dirty="0"/>
          </a:p>
          <a:p>
            <a:pPr marL="0" indent="0"/>
            <a:endParaRPr lang="de-DE" dirty="0"/>
          </a:p>
          <a:p>
            <a:pPr marL="0" indent="0"/>
            <a:endParaRPr lang="de-DE" dirty="0"/>
          </a:p>
          <a:p>
            <a:pPr marL="0" indent="0"/>
            <a:endParaRPr lang="de-DE" dirty="0"/>
          </a:p>
          <a:p>
            <a:pPr marL="0" indent="0"/>
            <a:endParaRPr lang="de-DE" dirty="0"/>
          </a:p>
          <a:p>
            <a:pPr marL="0" indent="0"/>
            <a:endParaRPr lang="de-DE" dirty="0"/>
          </a:p>
          <a:p>
            <a:pPr marL="0" indent="0"/>
            <a:endParaRPr lang="de-DE" dirty="0"/>
          </a:p>
          <a:p>
            <a:pPr marL="0" indent="0"/>
            <a:br>
              <a:rPr lang="de-DE" dirty="0"/>
            </a:br>
            <a:r>
              <a:rPr lang="de-DE" b="1" dirty="0" err="1"/>
              <a:t>Written</a:t>
            </a:r>
            <a:r>
              <a:rPr lang="de-DE" b="1" dirty="0"/>
              <a:t> Bachelor Thesis</a:t>
            </a:r>
          </a:p>
          <a:p>
            <a:pPr marL="0" indent="0"/>
            <a:endParaRPr lang="de-DE" dirty="0"/>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05BC9FAB-BDC1-47C0-A8BB-6E12A8205D33}" type="slidenum">
              <a:rPr lang="de-DE" smtClean="0"/>
              <a:pPr>
                <a:defRPr/>
              </a:pPr>
              <a:t>45</a:t>
            </a:fld>
            <a:endParaRPr lang="de-DE" dirty="0"/>
          </a:p>
        </p:txBody>
      </p:sp>
      <p:sp>
        <p:nvSpPr>
          <p:cNvPr id="8" name="Würfel 86"/>
          <p:cNvSpPr/>
          <p:nvPr/>
        </p:nvSpPr>
        <p:spPr bwMode="auto">
          <a:xfrm>
            <a:off x="4809724" y="3681413"/>
            <a:ext cx="2222379" cy="688068"/>
          </a:xfrm>
          <a:prstGeom prst="cub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Implementation</a:t>
            </a:r>
          </a:p>
        </p:txBody>
      </p:sp>
      <p:cxnSp>
        <p:nvCxnSpPr>
          <p:cNvPr id="10" name="Gerade Verbindung mit Pfeil 9"/>
          <p:cNvCxnSpPr/>
          <p:nvPr/>
        </p:nvCxnSpPr>
        <p:spPr bwMode="auto">
          <a:xfrm>
            <a:off x="3622089" y="4037686"/>
            <a:ext cx="1028628" cy="1419"/>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
        <p:nvSpPr>
          <p:cNvPr id="11" name="Textfeld 10"/>
          <p:cNvSpPr txBox="1"/>
          <p:nvPr/>
        </p:nvSpPr>
        <p:spPr>
          <a:xfrm>
            <a:off x="3703352" y="3683287"/>
            <a:ext cx="899605" cy="27699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1200" dirty="0"/>
              <a:t>judgement</a:t>
            </a:r>
          </a:p>
        </p:txBody>
      </p:sp>
      <p:cxnSp>
        <p:nvCxnSpPr>
          <p:cNvPr id="12" name="Gerade Verbindung mit Pfeil 11"/>
          <p:cNvCxnSpPr/>
          <p:nvPr/>
        </p:nvCxnSpPr>
        <p:spPr bwMode="auto">
          <a:xfrm>
            <a:off x="7212692" y="4037686"/>
            <a:ext cx="1028628" cy="1419"/>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
        <p:nvSpPr>
          <p:cNvPr id="13" name="Textfeld 12"/>
          <p:cNvSpPr txBox="1"/>
          <p:nvPr/>
        </p:nvSpPr>
        <p:spPr>
          <a:xfrm>
            <a:off x="7314872" y="3681413"/>
            <a:ext cx="824265" cy="27699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1200" dirty="0"/>
              <a:t>metadata</a:t>
            </a:r>
          </a:p>
        </p:txBody>
      </p:sp>
      <p:sp>
        <p:nvSpPr>
          <p:cNvPr id="5" name="Fußzeilenplatzhalter 4">
            <a:extLst>
              <a:ext uri="{FF2B5EF4-FFF2-40B4-BE49-F238E27FC236}">
                <a16:creationId xmlns:a16="http://schemas.microsoft.com/office/drawing/2014/main" id="{0D3135D4-B905-4F00-8675-1E88DA0F5B48}"/>
              </a:ext>
            </a:extLst>
          </p:cNvPr>
          <p:cNvSpPr>
            <a:spLocks noGrp="1"/>
          </p:cNvSpPr>
          <p:nvPr>
            <p:ph type="ftr" sz="quarter" idx="11"/>
          </p:nvPr>
        </p:nvSpPr>
        <p:spPr>
          <a:xfrm>
            <a:off x="317786" y="6569075"/>
            <a:ext cx="6986619" cy="288925"/>
          </a:xfrm>
        </p:spPr>
        <p:txBody>
          <a:bodyPr/>
          <a:lstStyle/>
          <a:p>
            <a:pPr>
              <a:defRPr/>
            </a:pPr>
            <a:r>
              <a:rPr lang="en-US" dirty="0"/>
              <a:t>200427 Knapp BA Final</a:t>
            </a:r>
            <a:endParaRPr lang="de-DE" dirty="0"/>
          </a:p>
        </p:txBody>
      </p:sp>
    </p:spTree>
    <p:extLst>
      <p:ext uri="{BB962C8B-B14F-4D97-AF65-F5344CB8AC3E}">
        <p14:creationId xmlns:p14="http://schemas.microsoft.com/office/powerpoint/2010/main" val="46866891"/>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Schedule</a:t>
            </a:r>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05BC9FAB-BDC1-47C0-A8BB-6E12A8205D33}" type="slidenum">
              <a:rPr lang="de-DE" smtClean="0"/>
              <a:pPr>
                <a:defRPr/>
              </a:pPr>
              <a:t>46</a:t>
            </a:fld>
            <a:endParaRPr lang="de-DE" dirty="0"/>
          </a:p>
        </p:txBody>
      </p:sp>
      <p:graphicFrame>
        <p:nvGraphicFramePr>
          <p:cNvPr id="12" name="Inhaltsplatzhalter 11"/>
          <p:cNvGraphicFramePr>
            <a:graphicFrameLocks noGrp="1"/>
          </p:cNvGraphicFramePr>
          <p:nvPr>
            <p:ph idx="1"/>
            <p:extLst>
              <p:ext uri="{D42A27DB-BD31-4B8C-83A1-F6EECF244321}">
                <p14:modId xmlns:p14="http://schemas.microsoft.com/office/powerpoint/2010/main" val="3909551099"/>
              </p:ext>
            </p:extLst>
          </p:nvPr>
        </p:nvGraphicFramePr>
        <p:xfrm>
          <a:off x="334963" y="981077"/>
          <a:ext cx="11377661" cy="5588002"/>
        </p:xfrm>
        <a:graphic>
          <a:graphicData uri="http://schemas.openxmlformats.org/drawingml/2006/table">
            <a:tbl>
              <a:tblPr firstRow="1" bandRow="1">
                <a:tableStyleId>{5C22544A-7EE6-4342-B048-85BDC9FD1C3A}</a:tableStyleId>
              </a:tblPr>
              <a:tblGrid>
                <a:gridCol w="1849049">
                  <a:extLst>
                    <a:ext uri="{9D8B030D-6E8A-4147-A177-3AD203B41FA5}">
                      <a16:colId xmlns:a16="http://schemas.microsoft.com/office/drawing/2014/main" val="1071805884"/>
                    </a:ext>
                  </a:extLst>
                </a:gridCol>
                <a:gridCol w="1943504">
                  <a:extLst>
                    <a:ext uri="{9D8B030D-6E8A-4147-A177-3AD203B41FA5}">
                      <a16:colId xmlns:a16="http://schemas.microsoft.com/office/drawing/2014/main" val="2919953838"/>
                    </a:ext>
                  </a:extLst>
                </a:gridCol>
                <a:gridCol w="1896277">
                  <a:extLst>
                    <a:ext uri="{9D8B030D-6E8A-4147-A177-3AD203B41FA5}">
                      <a16:colId xmlns:a16="http://schemas.microsoft.com/office/drawing/2014/main" val="2439398823"/>
                    </a:ext>
                  </a:extLst>
                </a:gridCol>
                <a:gridCol w="1896277">
                  <a:extLst>
                    <a:ext uri="{9D8B030D-6E8A-4147-A177-3AD203B41FA5}">
                      <a16:colId xmlns:a16="http://schemas.microsoft.com/office/drawing/2014/main" val="757373987"/>
                    </a:ext>
                  </a:extLst>
                </a:gridCol>
                <a:gridCol w="1896277">
                  <a:extLst>
                    <a:ext uri="{9D8B030D-6E8A-4147-A177-3AD203B41FA5}">
                      <a16:colId xmlns:a16="http://schemas.microsoft.com/office/drawing/2014/main" val="1073686510"/>
                    </a:ext>
                  </a:extLst>
                </a:gridCol>
                <a:gridCol w="1896277">
                  <a:extLst>
                    <a:ext uri="{9D8B030D-6E8A-4147-A177-3AD203B41FA5}">
                      <a16:colId xmlns:a16="http://schemas.microsoft.com/office/drawing/2014/main" val="2554506594"/>
                    </a:ext>
                  </a:extLst>
                </a:gridCol>
              </a:tblGrid>
              <a:tr h="798286">
                <a:tc>
                  <a:txBody>
                    <a:bodyPr/>
                    <a:lstStyle/>
                    <a:p>
                      <a:pPr algn="ctr"/>
                      <a:endParaRPr lang="de-DE" dirty="0"/>
                    </a:p>
                  </a:txBody>
                  <a:tcPr>
                    <a:solidFill>
                      <a:schemeClr val="accent4">
                        <a:lumMod val="75000"/>
                        <a:lumOff val="25000"/>
                      </a:schemeClr>
                    </a:solidFill>
                  </a:tcPr>
                </a:tc>
                <a:tc>
                  <a:txBody>
                    <a:bodyPr/>
                    <a:lstStyle/>
                    <a:p>
                      <a:pPr algn="ctr"/>
                      <a:r>
                        <a:rPr lang="de-DE" dirty="0" err="1"/>
                        <a:t>October</a:t>
                      </a:r>
                      <a:endParaRPr lang="de-DE" dirty="0"/>
                    </a:p>
                  </a:txBody>
                  <a:tcPr>
                    <a:solidFill>
                      <a:schemeClr val="accent4">
                        <a:lumMod val="75000"/>
                        <a:lumOff val="25000"/>
                      </a:schemeClr>
                    </a:solidFill>
                  </a:tcPr>
                </a:tc>
                <a:tc>
                  <a:txBody>
                    <a:bodyPr/>
                    <a:lstStyle/>
                    <a:p>
                      <a:pPr algn="ctr"/>
                      <a:r>
                        <a:rPr lang="de-DE" dirty="0"/>
                        <a:t>November</a:t>
                      </a:r>
                    </a:p>
                  </a:txBody>
                  <a:tcPr>
                    <a:solidFill>
                      <a:schemeClr val="accent4">
                        <a:lumMod val="75000"/>
                        <a:lumOff val="25000"/>
                      </a:schemeClr>
                    </a:solidFill>
                  </a:tcPr>
                </a:tc>
                <a:tc>
                  <a:txBody>
                    <a:bodyPr/>
                    <a:lstStyle/>
                    <a:p>
                      <a:pPr algn="ctr"/>
                      <a:r>
                        <a:rPr lang="de-DE" dirty="0" err="1"/>
                        <a:t>December</a:t>
                      </a:r>
                      <a:r>
                        <a:rPr lang="de-DE" baseline="0" dirty="0"/>
                        <a:t> </a:t>
                      </a:r>
                      <a:endParaRPr lang="de-DE" dirty="0"/>
                    </a:p>
                  </a:txBody>
                  <a:tcPr>
                    <a:solidFill>
                      <a:schemeClr val="accent4">
                        <a:lumMod val="75000"/>
                        <a:lumOff val="25000"/>
                      </a:schemeClr>
                    </a:solidFill>
                  </a:tcPr>
                </a:tc>
                <a:tc>
                  <a:txBody>
                    <a:bodyPr/>
                    <a:lstStyle/>
                    <a:p>
                      <a:pPr algn="ctr"/>
                      <a:r>
                        <a:rPr lang="de-DE" dirty="0" err="1"/>
                        <a:t>January</a:t>
                      </a:r>
                      <a:endParaRPr lang="de-DE" dirty="0"/>
                    </a:p>
                  </a:txBody>
                  <a:tcPr>
                    <a:solidFill>
                      <a:schemeClr val="accent4">
                        <a:lumMod val="75000"/>
                        <a:lumOff val="25000"/>
                      </a:schemeClr>
                    </a:solidFill>
                  </a:tcPr>
                </a:tc>
                <a:tc>
                  <a:txBody>
                    <a:bodyPr/>
                    <a:lstStyle/>
                    <a:p>
                      <a:pPr algn="ctr"/>
                      <a:r>
                        <a:rPr lang="de-DE" dirty="0" err="1"/>
                        <a:t>February</a:t>
                      </a:r>
                      <a:endParaRPr lang="de-DE" dirty="0"/>
                    </a:p>
                  </a:txBody>
                  <a:tcPr>
                    <a:solidFill>
                      <a:schemeClr val="accent4">
                        <a:lumMod val="75000"/>
                        <a:lumOff val="25000"/>
                      </a:schemeClr>
                    </a:solidFill>
                  </a:tcPr>
                </a:tc>
                <a:extLst>
                  <a:ext uri="{0D108BD9-81ED-4DB2-BD59-A6C34878D82A}">
                    <a16:rowId xmlns:a16="http://schemas.microsoft.com/office/drawing/2014/main" val="3197695484"/>
                  </a:ext>
                </a:extLst>
              </a:tr>
              <a:tr h="798286">
                <a:tc>
                  <a:txBody>
                    <a:bodyPr/>
                    <a:lstStyle/>
                    <a:p>
                      <a:r>
                        <a:rPr lang="de-DE" dirty="0" err="1"/>
                        <a:t>Literature</a:t>
                      </a:r>
                      <a:r>
                        <a:rPr lang="de-DE" baseline="0" dirty="0"/>
                        <a:t> Research</a:t>
                      </a:r>
                      <a:endParaRPr lang="de-DE" dirty="0"/>
                    </a:p>
                  </a:txBody>
                  <a:tcPr>
                    <a:solidFill>
                      <a:schemeClr val="accent6">
                        <a:lumMod val="60000"/>
                        <a:lumOff val="40000"/>
                      </a:schemeClr>
                    </a:solidFill>
                  </a:tcPr>
                </a:tc>
                <a:tc>
                  <a:txBody>
                    <a:bodyPr/>
                    <a:lstStyle/>
                    <a:p>
                      <a:endParaRPr lang="de-DE" dirty="0"/>
                    </a:p>
                  </a:txBody>
                  <a:tcPr>
                    <a:solidFill>
                      <a:schemeClr val="accent6">
                        <a:lumMod val="60000"/>
                        <a:lumOff val="40000"/>
                      </a:schemeClr>
                    </a:solidFill>
                  </a:tcPr>
                </a:tc>
                <a:tc>
                  <a:txBody>
                    <a:bodyPr/>
                    <a:lstStyle/>
                    <a:p>
                      <a:endParaRPr lang="de-DE" dirty="0"/>
                    </a:p>
                  </a:txBody>
                  <a:tcPr>
                    <a:solidFill>
                      <a:schemeClr val="accent6">
                        <a:lumMod val="60000"/>
                        <a:lumOff val="40000"/>
                      </a:schemeClr>
                    </a:solidFill>
                  </a:tcPr>
                </a:tc>
                <a:tc>
                  <a:txBody>
                    <a:bodyPr/>
                    <a:lstStyle/>
                    <a:p>
                      <a:endParaRPr lang="de-DE" dirty="0"/>
                    </a:p>
                  </a:txBody>
                  <a:tcPr>
                    <a:solidFill>
                      <a:schemeClr val="accent6">
                        <a:lumMod val="60000"/>
                        <a:lumOff val="40000"/>
                      </a:schemeClr>
                    </a:solidFill>
                  </a:tcPr>
                </a:tc>
                <a:tc>
                  <a:txBody>
                    <a:bodyPr/>
                    <a:lstStyle/>
                    <a:p>
                      <a:endParaRPr lang="de-DE" dirty="0"/>
                    </a:p>
                  </a:txBody>
                  <a:tcPr>
                    <a:solidFill>
                      <a:schemeClr val="accent6">
                        <a:lumMod val="60000"/>
                        <a:lumOff val="40000"/>
                      </a:schemeClr>
                    </a:solidFill>
                  </a:tcPr>
                </a:tc>
                <a:tc>
                  <a:txBody>
                    <a:bodyPr/>
                    <a:lstStyle/>
                    <a:p>
                      <a:endParaRPr lang="de-DE" dirty="0"/>
                    </a:p>
                  </a:txBody>
                  <a:tcPr>
                    <a:solidFill>
                      <a:schemeClr val="accent6">
                        <a:lumMod val="60000"/>
                        <a:lumOff val="40000"/>
                      </a:schemeClr>
                    </a:solidFill>
                  </a:tcPr>
                </a:tc>
                <a:extLst>
                  <a:ext uri="{0D108BD9-81ED-4DB2-BD59-A6C34878D82A}">
                    <a16:rowId xmlns:a16="http://schemas.microsoft.com/office/drawing/2014/main" val="4285787915"/>
                  </a:ext>
                </a:extLst>
              </a:tr>
              <a:tr h="798286">
                <a:tc>
                  <a:txBody>
                    <a:bodyPr/>
                    <a:lstStyle/>
                    <a:p>
                      <a:r>
                        <a:rPr lang="de-DE" dirty="0"/>
                        <a:t>Implementation</a:t>
                      </a:r>
                    </a:p>
                  </a:txBody>
                  <a:tcPr>
                    <a:solidFill>
                      <a:schemeClr val="accent6">
                        <a:lumMod val="40000"/>
                        <a:lumOff val="60000"/>
                      </a:schemeClr>
                    </a:solidFill>
                  </a:tcPr>
                </a:tc>
                <a:tc>
                  <a:txBody>
                    <a:bodyPr/>
                    <a:lstStyle/>
                    <a:p>
                      <a:endParaRPr lang="de-DE" dirty="0"/>
                    </a:p>
                  </a:txBody>
                  <a:tcPr>
                    <a:solidFill>
                      <a:schemeClr val="accent6">
                        <a:lumMod val="40000"/>
                        <a:lumOff val="60000"/>
                      </a:schemeClr>
                    </a:solidFill>
                  </a:tcPr>
                </a:tc>
                <a:tc>
                  <a:txBody>
                    <a:bodyPr/>
                    <a:lstStyle/>
                    <a:p>
                      <a:endParaRPr lang="de-DE" dirty="0"/>
                    </a:p>
                  </a:txBody>
                  <a:tcPr>
                    <a:solidFill>
                      <a:schemeClr val="accent6">
                        <a:lumMod val="40000"/>
                        <a:lumOff val="60000"/>
                      </a:schemeClr>
                    </a:solidFill>
                  </a:tcPr>
                </a:tc>
                <a:tc>
                  <a:txBody>
                    <a:bodyPr/>
                    <a:lstStyle/>
                    <a:p>
                      <a:endParaRPr lang="de-DE" dirty="0"/>
                    </a:p>
                  </a:txBody>
                  <a:tcPr>
                    <a:solidFill>
                      <a:schemeClr val="accent6">
                        <a:lumMod val="40000"/>
                        <a:lumOff val="60000"/>
                      </a:schemeClr>
                    </a:solidFill>
                  </a:tcPr>
                </a:tc>
                <a:tc>
                  <a:txBody>
                    <a:bodyPr/>
                    <a:lstStyle/>
                    <a:p>
                      <a:endParaRPr lang="de-DE" dirty="0"/>
                    </a:p>
                  </a:txBody>
                  <a:tcPr>
                    <a:solidFill>
                      <a:schemeClr val="accent6">
                        <a:lumMod val="40000"/>
                        <a:lumOff val="60000"/>
                      </a:schemeClr>
                    </a:solidFill>
                  </a:tcPr>
                </a:tc>
                <a:tc>
                  <a:txBody>
                    <a:bodyPr/>
                    <a:lstStyle/>
                    <a:p>
                      <a:endParaRPr lang="de-DE" dirty="0"/>
                    </a:p>
                  </a:txBody>
                  <a:tcPr>
                    <a:solidFill>
                      <a:schemeClr val="accent6">
                        <a:lumMod val="40000"/>
                        <a:lumOff val="60000"/>
                      </a:schemeClr>
                    </a:solidFill>
                  </a:tcPr>
                </a:tc>
                <a:extLst>
                  <a:ext uri="{0D108BD9-81ED-4DB2-BD59-A6C34878D82A}">
                    <a16:rowId xmlns:a16="http://schemas.microsoft.com/office/drawing/2014/main" val="2958235717"/>
                  </a:ext>
                </a:extLst>
              </a:tr>
              <a:tr h="798286">
                <a:tc>
                  <a:txBody>
                    <a:bodyPr/>
                    <a:lstStyle/>
                    <a:p>
                      <a:r>
                        <a:rPr lang="de-DE" dirty="0"/>
                        <a:t>Model</a:t>
                      </a:r>
                      <a:r>
                        <a:rPr lang="de-DE" baseline="0" dirty="0"/>
                        <a:t> Training</a:t>
                      </a:r>
                      <a:endParaRPr lang="de-DE" dirty="0"/>
                    </a:p>
                  </a:txBody>
                  <a:tcPr>
                    <a:solidFill>
                      <a:schemeClr val="accent6">
                        <a:lumMod val="60000"/>
                        <a:lumOff val="40000"/>
                      </a:schemeClr>
                    </a:solidFill>
                  </a:tcPr>
                </a:tc>
                <a:tc>
                  <a:txBody>
                    <a:bodyPr/>
                    <a:lstStyle/>
                    <a:p>
                      <a:endParaRPr lang="de-DE" dirty="0"/>
                    </a:p>
                  </a:txBody>
                  <a:tcPr>
                    <a:solidFill>
                      <a:schemeClr val="accent6">
                        <a:lumMod val="60000"/>
                        <a:lumOff val="40000"/>
                      </a:schemeClr>
                    </a:solidFill>
                  </a:tcPr>
                </a:tc>
                <a:tc>
                  <a:txBody>
                    <a:bodyPr/>
                    <a:lstStyle/>
                    <a:p>
                      <a:endParaRPr lang="de-DE" dirty="0"/>
                    </a:p>
                  </a:txBody>
                  <a:tcPr>
                    <a:solidFill>
                      <a:schemeClr val="accent6">
                        <a:lumMod val="60000"/>
                        <a:lumOff val="40000"/>
                      </a:schemeClr>
                    </a:solidFill>
                  </a:tcPr>
                </a:tc>
                <a:tc>
                  <a:txBody>
                    <a:bodyPr/>
                    <a:lstStyle/>
                    <a:p>
                      <a:endParaRPr lang="de-DE" dirty="0"/>
                    </a:p>
                  </a:txBody>
                  <a:tcPr>
                    <a:solidFill>
                      <a:schemeClr val="accent6">
                        <a:lumMod val="60000"/>
                        <a:lumOff val="40000"/>
                      </a:schemeClr>
                    </a:solidFill>
                  </a:tcPr>
                </a:tc>
                <a:tc>
                  <a:txBody>
                    <a:bodyPr/>
                    <a:lstStyle/>
                    <a:p>
                      <a:endParaRPr lang="de-DE" dirty="0"/>
                    </a:p>
                  </a:txBody>
                  <a:tcPr>
                    <a:solidFill>
                      <a:schemeClr val="accent6">
                        <a:lumMod val="60000"/>
                        <a:lumOff val="40000"/>
                      </a:schemeClr>
                    </a:solidFill>
                  </a:tcPr>
                </a:tc>
                <a:tc>
                  <a:txBody>
                    <a:bodyPr/>
                    <a:lstStyle/>
                    <a:p>
                      <a:endParaRPr lang="de-DE" dirty="0"/>
                    </a:p>
                  </a:txBody>
                  <a:tcPr>
                    <a:solidFill>
                      <a:schemeClr val="accent6">
                        <a:lumMod val="60000"/>
                        <a:lumOff val="40000"/>
                      </a:schemeClr>
                    </a:solidFill>
                  </a:tcPr>
                </a:tc>
                <a:extLst>
                  <a:ext uri="{0D108BD9-81ED-4DB2-BD59-A6C34878D82A}">
                    <a16:rowId xmlns:a16="http://schemas.microsoft.com/office/drawing/2014/main" val="2014713977"/>
                  </a:ext>
                </a:extLst>
              </a:tr>
              <a:tr h="798286">
                <a:tc>
                  <a:txBody>
                    <a:bodyPr/>
                    <a:lstStyle/>
                    <a:p>
                      <a:r>
                        <a:rPr lang="de-DE" dirty="0"/>
                        <a:t>Evaluation</a:t>
                      </a:r>
                    </a:p>
                  </a:txBody>
                  <a:tcPr>
                    <a:solidFill>
                      <a:schemeClr val="accent6">
                        <a:lumMod val="40000"/>
                        <a:lumOff val="60000"/>
                      </a:schemeClr>
                    </a:solidFill>
                  </a:tcPr>
                </a:tc>
                <a:tc>
                  <a:txBody>
                    <a:bodyPr/>
                    <a:lstStyle/>
                    <a:p>
                      <a:endParaRPr lang="de-DE" dirty="0"/>
                    </a:p>
                  </a:txBody>
                  <a:tcPr>
                    <a:solidFill>
                      <a:schemeClr val="accent6">
                        <a:lumMod val="40000"/>
                        <a:lumOff val="60000"/>
                      </a:schemeClr>
                    </a:solidFill>
                  </a:tcPr>
                </a:tc>
                <a:tc>
                  <a:txBody>
                    <a:bodyPr/>
                    <a:lstStyle/>
                    <a:p>
                      <a:endParaRPr lang="de-DE" dirty="0"/>
                    </a:p>
                  </a:txBody>
                  <a:tcPr>
                    <a:solidFill>
                      <a:schemeClr val="accent6">
                        <a:lumMod val="40000"/>
                        <a:lumOff val="60000"/>
                      </a:schemeClr>
                    </a:solidFill>
                  </a:tcPr>
                </a:tc>
                <a:tc>
                  <a:txBody>
                    <a:bodyPr/>
                    <a:lstStyle/>
                    <a:p>
                      <a:endParaRPr lang="de-DE" dirty="0"/>
                    </a:p>
                  </a:txBody>
                  <a:tcPr>
                    <a:solidFill>
                      <a:schemeClr val="accent6">
                        <a:lumMod val="40000"/>
                        <a:lumOff val="60000"/>
                      </a:schemeClr>
                    </a:solidFill>
                  </a:tcPr>
                </a:tc>
                <a:tc>
                  <a:txBody>
                    <a:bodyPr/>
                    <a:lstStyle/>
                    <a:p>
                      <a:endParaRPr lang="de-DE" dirty="0"/>
                    </a:p>
                  </a:txBody>
                  <a:tcPr>
                    <a:solidFill>
                      <a:schemeClr val="accent6">
                        <a:lumMod val="40000"/>
                        <a:lumOff val="60000"/>
                      </a:schemeClr>
                    </a:solidFill>
                  </a:tcPr>
                </a:tc>
                <a:tc>
                  <a:txBody>
                    <a:bodyPr/>
                    <a:lstStyle/>
                    <a:p>
                      <a:endParaRPr lang="de-DE" dirty="0"/>
                    </a:p>
                  </a:txBody>
                  <a:tcPr>
                    <a:solidFill>
                      <a:schemeClr val="accent6">
                        <a:lumMod val="40000"/>
                        <a:lumOff val="60000"/>
                      </a:schemeClr>
                    </a:solidFill>
                  </a:tcPr>
                </a:tc>
                <a:extLst>
                  <a:ext uri="{0D108BD9-81ED-4DB2-BD59-A6C34878D82A}">
                    <a16:rowId xmlns:a16="http://schemas.microsoft.com/office/drawing/2014/main" val="2354424244"/>
                  </a:ext>
                </a:extLst>
              </a:tr>
              <a:tr h="798286">
                <a:tc>
                  <a:txBody>
                    <a:bodyPr/>
                    <a:lstStyle/>
                    <a:p>
                      <a:r>
                        <a:rPr lang="de-DE" dirty="0"/>
                        <a:t>Writing</a:t>
                      </a:r>
                    </a:p>
                  </a:txBody>
                  <a:tcPr>
                    <a:solidFill>
                      <a:schemeClr val="accent6">
                        <a:lumMod val="60000"/>
                        <a:lumOff val="40000"/>
                      </a:schemeClr>
                    </a:solidFill>
                  </a:tcPr>
                </a:tc>
                <a:tc>
                  <a:txBody>
                    <a:bodyPr/>
                    <a:lstStyle/>
                    <a:p>
                      <a:endParaRPr lang="de-DE" dirty="0"/>
                    </a:p>
                  </a:txBody>
                  <a:tcPr>
                    <a:solidFill>
                      <a:schemeClr val="accent6">
                        <a:lumMod val="60000"/>
                        <a:lumOff val="40000"/>
                      </a:schemeClr>
                    </a:solidFill>
                  </a:tcPr>
                </a:tc>
                <a:tc>
                  <a:txBody>
                    <a:bodyPr/>
                    <a:lstStyle/>
                    <a:p>
                      <a:endParaRPr lang="de-DE" dirty="0"/>
                    </a:p>
                  </a:txBody>
                  <a:tcPr>
                    <a:solidFill>
                      <a:schemeClr val="accent6">
                        <a:lumMod val="60000"/>
                        <a:lumOff val="40000"/>
                      </a:schemeClr>
                    </a:solidFill>
                  </a:tcPr>
                </a:tc>
                <a:tc>
                  <a:txBody>
                    <a:bodyPr/>
                    <a:lstStyle/>
                    <a:p>
                      <a:endParaRPr lang="de-DE" dirty="0"/>
                    </a:p>
                  </a:txBody>
                  <a:tcPr>
                    <a:solidFill>
                      <a:schemeClr val="accent6">
                        <a:lumMod val="60000"/>
                        <a:lumOff val="40000"/>
                      </a:schemeClr>
                    </a:solidFill>
                  </a:tcPr>
                </a:tc>
                <a:tc>
                  <a:txBody>
                    <a:bodyPr/>
                    <a:lstStyle/>
                    <a:p>
                      <a:endParaRPr lang="de-DE" dirty="0"/>
                    </a:p>
                  </a:txBody>
                  <a:tcPr>
                    <a:solidFill>
                      <a:schemeClr val="accent6">
                        <a:lumMod val="60000"/>
                        <a:lumOff val="40000"/>
                      </a:schemeClr>
                    </a:solidFill>
                  </a:tcPr>
                </a:tc>
                <a:tc>
                  <a:txBody>
                    <a:bodyPr/>
                    <a:lstStyle/>
                    <a:p>
                      <a:endParaRPr lang="de-DE" dirty="0"/>
                    </a:p>
                  </a:txBody>
                  <a:tcPr>
                    <a:solidFill>
                      <a:schemeClr val="accent6">
                        <a:lumMod val="60000"/>
                        <a:lumOff val="40000"/>
                      </a:schemeClr>
                    </a:solidFill>
                  </a:tcPr>
                </a:tc>
                <a:extLst>
                  <a:ext uri="{0D108BD9-81ED-4DB2-BD59-A6C34878D82A}">
                    <a16:rowId xmlns:a16="http://schemas.microsoft.com/office/drawing/2014/main" val="1553854449"/>
                  </a:ext>
                </a:extLst>
              </a:tr>
              <a:tr h="798286">
                <a:tc>
                  <a:txBody>
                    <a:bodyPr/>
                    <a:lstStyle/>
                    <a:p>
                      <a:r>
                        <a:rPr lang="de-DE" dirty="0"/>
                        <a:t>Review</a:t>
                      </a:r>
                    </a:p>
                  </a:txBody>
                  <a:tcPr>
                    <a:solidFill>
                      <a:schemeClr val="accent6">
                        <a:lumMod val="40000"/>
                        <a:lumOff val="60000"/>
                      </a:schemeClr>
                    </a:solidFill>
                  </a:tcPr>
                </a:tc>
                <a:tc>
                  <a:txBody>
                    <a:bodyPr/>
                    <a:lstStyle/>
                    <a:p>
                      <a:endParaRPr lang="de-DE" dirty="0"/>
                    </a:p>
                  </a:txBody>
                  <a:tcPr>
                    <a:solidFill>
                      <a:schemeClr val="accent6">
                        <a:lumMod val="40000"/>
                        <a:lumOff val="60000"/>
                      </a:schemeClr>
                    </a:solidFill>
                  </a:tcPr>
                </a:tc>
                <a:tc>
                  <a:txBody>
                    <a:bodyPr/>
                    <a:lstStyle/>
                    <a:p>
                      <a:endParaRPr lang="de-DE" dirty="0"/>
                    </a:p>
                  </a:txBody>
                  <a:tcPr>
                    <a:solidFill>
                      <a:schemeClr val="accent6">
                        <a:lumMod val="40000"/>
                        <a:lumOff val="60000"/>
                      </a:schemeClr>
                    </a:solidFill>
                  </a:tcPr>
                </a:tc>
                <a:tc>
                  <a:txBody>
                    <a:bodyPr/>
                    <a:lstStyle/>
                    <a:p>
                      <a:endParaRPr lang="de-DE" dirty="0"/>
                    </a:p>
                  </a:txBody>
                  <a:tcPr>
                    <a:solidFill>
                      <a:schemeClr val="accent6">
                        <a:lumMod val="40000"/>
                        <a:lumOff val="60000"/>
                      </a:schemeClr>
                    </a:solidFill>
                  </a:tcPr>
                </a:tc>
                <a:tc>
                  <a:txBody>
                    <a:bodyPr/>
                    <a:lstStyle/>
                    <a:p>
                      <a:endParaRPr lang="de-DE" dirty="0"/>
                    </a:p>
                  </a:txBody>
                  <a:tcPr>
                    <a:solidFill>
                      <a:schemeClr val="accent6">
                        <a:lumMod val="40000"/>
                        <a:lumOff val="60000"/>
                      </a:schemeClr>
                    </a:solidFill>
                  </a:tcPr>
                </a:tc>
                <a:tc>
                  <a:txBody>
                    <a:bodyPr/>
                    <a:lstStyle/>
                    <a:p>
                      <a:endParaRPr lang="de-DE" dirty="0"/>
                    </a:p>
                  </a:txBody>
                  <a:tcPr>
                    <a:solidFill>
                      <a:schemeClr val="accent6">
                        <a:lumMod val="40000"/>
                        <a:lumOff val="60000"/>
                      </a:schemeClr>
                    </a:solidFill>
                  </a:tcPr>
                </a:tc>
                <a:extLst>
                  <a:ext uri="{0D108BD9-81ED-4DB2-BD59-A6C34878D82A}">
                    <a16:rowId xmlns:a16="http://schemas.microsoft.com/office/drawing/2014/main" val="468689038"/>
                  </a:ext>
                </a:extLst>
              </a:tr>
            </a:tbl>
          </a:graphicData>
        </a:graphic>
      </p:graphicFrame>
      <p:sp>
        <p:nvSpPr>
          <p:cNvPr id="13" name="Rechteck 12"/>
          <p:cNvSpPr/>
          <p:nvPr/>
        </p:nvSpPr>
        <p:spPr bwMode="auto">
          <a:xfrm>
            <a:off x="3071664" y="1916832"/>
            <a:ext cx="2952328" cy="432048"/>
          </a:xfrm>
          <a:prstGeom prst="rect">
            <a:avLst/>
          </a:prstGeom>
          <a:solidFill>
            <a:schemeClr val="accent6">
              <a:lumMod val="75000"/>
            </a:schemeClr>
          </a:solidFill>
          <a:ln>
            <a:noFill/>
            <a:headEnd type="none" w="med" len="med"/>
            <a:tailEnd type="none" w="med" len="med"/>
          </a:ln>
          <a:effectLst>
            <a:outerShdw blurRad="50800" dist="38100" dir="270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4" name="Rechteck 13"/>
          <p:cNvSpPr/>
          <p:nvPr/>
        </p:nvSpPr>
        <p:spPr bwMode="auto">
          <a:xfrm>
            <a:off x="4655377" y="2781555"/>
            <a:ext cx="4192129" cy="432048"/>
          </a:xfrm>
          <a:prstGeom prst="rect">
            <a:avLst/>
          </a:prstGeom>
          <a:solidFill>
            <a:schemeClr val="accent6">
              <a:lumMod val="75000"/>
            </a:schemeClr>
          </a:solidFill>
          <a:ln>
            <a:noFill/>
            <a:headEnd type="none" w="med" len="med"/>
            <a:tailEnd type="none" w="med" len="med"/>
          </a:ln>
          <a:effectLst>
            <a:outerShdw blurRad="50800" dist="38100" dir="270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5" name="Rechteck 14"/>
          <p:cNvSpPr/>
          <p:nvPr/>
        </p:nvSpPr>
        <p:spPr bwMode="auto">
          <a:xfrm>
            <a:off x="7236580" y="4395779"/>
            <a:ext cx="2995171" cy="432048"/>
          </a:xfrm>
          <a:prstGeom prst="rect">
            <a:avLst/>
          </a:prstGeom>
          <a:solidFill>
            <a:schemeClr val="accent6">
              <a:lumMod val="75000"/>
            </a:schemeClr>
          </a:solidFill>
          <a:ln>
            <a:noFill/>
            <a:headEnd type="none" w="med" len="med"/>
            <a:tailEnd type="none" w="med" len="med"/>
          </a:ln>
          <a:effectLst>
            <a:outerShdw blurRad="50800" dist="38100" dir="270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6" name="Rechteck 15"/>
          <p:cNvSpPr/>
          <p:nvPr/>
        </p:nvSpPr>
        <p:spPr bwMode="auto">
          <a:xfrm>
            <a:off x="8847507" y="5921776"/>
            <a:ext cx="1944216" cy="432048"/>
          </a:xfrm>
          <a:prstGeom prst="rect">
            <a:avLst/>
          </a:prstGeom>
          <a:solidFill>
            <a:schemeClr val="accent6">
              <a:lumMod val="75000"/>
            </a:schemeClr>
          </a:solidFill>
          <a:ln>
            <a:noFill/>
            <a:headEnd type="none" w="med" len="med"/>
            <a:tailEnd type="none" w="med" len="med"/>
          </a:ln>
          <a:effectLst>
            <a:outerShdw blurRad="50800" dist="38100" dir="270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7" name="Rechteck 16"/>
          <p:cNvSpPr/>
          <p:nvPr/>
        </p:nvSpPr>
        <p:spPr bwMode="auto">
          <a:xfrm>
            <a:off x="5087888" y="5158777"/>
            <a:ext cx="5458931" cy="432048"/>
          </a:xfrm>
          <a:prstGeom prst="rect">
            <a:avLst/>
          </a:prstGeom>
          <a:solidFill>
            <a:schemeClr val="accent6">
              <a:lumMod val="75000"/>
            </a:schemeClr>
          </a:solidFill>
          <a:ln>
            <a:noFill/>
            <a:headEnd type="none" w="med" len="med"/>
            <a:tailEnd type="none" w="med" len="med"/>
          </a:ln>
          <a:effectLst>
            <a:outerShdw blurRad="50800" dist="38100" dir="270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8" name="Rechteck 17"/>
          <p:cNvSpPr/>
          <p:nvPr/>
        </p:nvSpPr>
        <p:spPr bwMode="auto">
          <a:xfrm>
            <a:off x="4655377" y="3474606"/>
            <a:ext cx="4192129" cy="432048"/>
          </a:xfrm>
          <a:prstGeom prst="rect">
            <a:avLst/>
          </a:prstGeom>
          <a:solidFill>
            <a:schemeClr val="accent6">
              <a:lumMod val="75000"/>
            </a:schemeClr>
          </a:solidFill>
          <a:ln>
            <a:noFill/>
            <a:headEnd type="none" w="med" len="med"/>
            <a:tailEnd type="none" w="med" len="med"/>
          </a:ln>
          <a:effectLst>
            <a:outerShdw blurRad="50800" dist="38100" dir="270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3" name="Fußzeilenplatzhalter 4">
            <a:extLst>
              <a:ext uri="{FF2B5EF4-FFF2-40B4-BE49-F238E27FC236}">
                <a16:creationId xmlns:a16="http://schemas.microsoft.com/office/drawing/2014/main" id="{E231B933-21E2-461E-89AF-5B49913EA87A}"/>
              </a:ext>
            </a:extLst>
          </p:cNvPr>
          <p:cNvSpPr>
            <a:spLocks noGrp="1"/>
          </p:cNvSpPr>
          <p:nvPr>
            <p:ph type="ftr" sz="quarter" idx="11"/>
          </p:nvPr>
        </p:nvSpPr>
        <p:spPr>
          <a:xfrm>
            <a:off x="317786" y="6569075"/>
            <a:ext cx="6986619" cy="288925"/>
          </a:xfrm>
        </p:spPr>
        <p:txBody>
          <a:bodyPr/>
          <a:lstStyle/>
          <a:p>
            <a:pPr>
              <a:defRPr/>
            </a:pPr>
            <a:r>
              <a:rPr lang="en-US" dirty="0"/>
              <a:t>200427 Knapp BA Final</a:t>
            </a:r>
            <a:endParaRPr lang="de-DE" dirty="0"/>
          </a:p>
        </p:txBody>
      </p:sp>
    </p:spTree>
    <p:extLst>
      <p:ext uri="{BB962C8B-B14F-4D97-AF65-F5344CB8AC3E}">
        <p14:creationId xmlns:p14="http://schemas.microsoft.com/office/powerpoint/2010/main" val="1146408132"/>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platzhalter 16"/>
          <p:cNvSpPr>
            <a:spLocks noGrp="1"/>
          </p:cNvSpPr>
          <p:nvPr>
            <p:ph type="body" sz="quarter" idx="13"/>
          </p:nvPr>
        </p:nvSpPr>
        <p:spPr/>
        <p:txBody>
          <a:bodyPr/>
          <a:lstStyle/>
          <a:p>
            <a:r>
              <a:rPr lang="en-AU"/>
              <a:t>Oliver Knapp</a:t>
            </a:r>
            <a:endParaRPr lang="en-AU" dirty="0"/>
          </a:p>
        </p:txBody>
      </p:sp>
      <p:sp>
        <p:nvSpPr>
          <p:cNvPr id="19" name="Textplatzhalter 18"/>
          <p:cNvSpPr>
            <a:spLocks noGrp="1"/>
          </p:cNvSpPr>
          <p:nvPr>
            <p:ph type="body" sz="quarter" idx="15"/>
          </p:nvPr>
        </p:nvSpPr>
        <p:spPr/>
        <p:txBody>
          <a:bodyPr/>
          <a:lstStyle/>
          <a:p>
            <a:r>
              <a:rPr lang="en-AU"/>
              <a:t>17132</a:t>
            </a:r>
            <a:endParaRPr lang="en-AU" dirty="0"/>
          </a:p>
        </p:txBody>
      </p:sp>
      <p:sp>
        <p:nvSpPr>
          <p:cNvPr id="20" name="Textplatzhalter 19"/>
          <p:cNvSpPr>
            <a:spLocks noGrp="1"/>
          </p:cNvSpPr>
          <p:nvPr>
            <p:ph type="body" sz="quarter" idx="16"/>
          </p:nvPr>
        </p:nvSpPr>
        <p:spPr/>
        <p:txBody>
          <a:bodyPr/>
          <a:lstStyle/>
          <a:p>
            <a:r>
              <a:rPr lang="en-AU"/>
              <a:t>matthes@in.tum.de</a:t>
            </a:r>
            <a:endParaRPr lang="en-AU" dirty="0"/>
          </a:p>
        </p:txBody>
      </p:sp>
      <p:sp>
        <p:nvSpPr>
          <p:cNvPr id="21" name="Inhaltsplatzhalter 20"/>
          <p:cNvSpPr>
            <a:spLocks noGrp="1"/>
          </p:cNvSpPr>
          <p:nvPr>
            <p:ph sz="quarter" idx="18"/>
          </p:nvPr>
        </p:nvSpPr>
        <p:spPr/>
        <p:txBody>
          <a:bodyPr/>
          <a:lstStyle/>
          <a:p>
            <a:r>
              <a:rPr lang="en-AU"/>
              <a:t> </a:t>
            </a:r>
            <a:endParaRPr lang="en-AU" dirty="0"/>
          </a:p>
        </p:txBody>
      </p:sp>
    </p:spTree>
    <p:extLst>
      <p:ext uri="{BB962C8B-B14F-4D97-AF65-F5344CB8AC3E}">
        <p14:creationId xmlns:p14="http://schemas.microsoft.com/office/powerpoint/2010/main" val="16276200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Stick to the good sebis traditions</a:t>
            </a:r>
            <a:endParaRPr lang="en-US" dirty="0"/>
          </a:p>
        </p:txBody>
      </p:sp>
      <p:sp>
        <p:nvSpPr>
          <p:cNvPr id="3" name="Inhaltsplatzhalter 2"/>
          <p:cNvSpPr>
            <a:spLocks noGrp="1"/>
          </p:cNvSpPr>
          <p:nvPr>
            <p:ph idx="1"/>
          </p:nvPr>
        </p:nvSpPr>
        <p:spPr>
          <a:xfrm>
            <a:off x="334434" y="981076"/>
            <a:ext cx="11523133" cy="5400675"/>
          </a:xfrm>
        </p:spPr>
        <p:txBody>
          <a:bodyPr/>
          <a:lstStyle/>
          <a:p>
            <a:pPr lvl="1"/>
            <a:r>
              <a:rPr lang="en-US"/>
              <a:t>Provide action links at the bottom of the slide to guide the audience to our web pages or publications (see below). (Select the text, press CTRL-K)</a:t>
            </a:r>
          </a:p>
          <a:p>
            <a:pPr lvl="1"/>
            <a:endParaRPr lang="en-US"/>
          </a:p>
          <a:p>
            <a:pPr lvl="1"/>
            <a:r>
              <a:rPr lang="en-US"/>
              <a:t>Use a file name according to our sebis conventions which helps us and our audience to find the file of your presentation on our web site with Google search:</a:t>
            </a:r>
          </a:p>
          <a:p>
            <a:pPr lvl="2"/>
            <a:r>
              <a:rPr lang="en-US"/>
              <a:t>YYMMDD Author Short Title</a:t>
            </a:r>
          </a:p>
          <a:p>
            <a:pPr lvl="2"/>
            <a:r>
              <a:rPr lang="en-US"/>
              <a:t>Include this string in the footer (Einfügen -&gt; Kopf- und Fusszeile -&gt; Fusszeile)</a:t>
            </a:r>
          </a:p>
          <a:p>
            <a:pPr lvl="2"/>
            <a:r>
              <a:rPr lang="en-US"/>
              <a:t>The unusual date format simplifies the search for the latest version of a slide in an alphabetical directory listing (Dropbox, Explorer, Tricia, Sky-Drive)</a:t>
            </a:r>
          </a:p>
          <a:p>
            <a:pPr lvl="2"/>
            <a:endParaRPr lang="en-US" dirty="0"/>
          </a:p>
        </p:txBody>
      </p:sp>
      <p:sp>
        <p:nvSpPr>
          <p:cNvPr id="4" name="Datumsplatzhalter 3"/>
          <p:cNvSpPr>
            <a:spLocks noGrp="1"/>
          </p:cNvSpPr>
          <p:nvPr>
            <p:ph type="dt" sz="half" idx="10"/>
          </p:nvPr>
        </p:nvSpPr>
        <p:spPr/>
        <p:txBody>
          <a:bodyPr/>
          <a:lstStyle/>
          <a:p>
            <a:r>
              <a:rPr lang="de-DE"/>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48</a:t>
            </a:fld>
            <a:endParaRPr lang="de-DE" dirty="0"/>
          </a:p>
        </p:txBody>
      </p:sp>
      <p:sp>
        <p:nvSpPr>
          <p:cNvPr id="10" name="Rechteck 9"/>
          <p:cNvSpPr/>
          <p:nvPr/>
        </p:nvSpPr>
        <p:spPr>
          <a:xfrm>
            <a:off x="332904" y="6351132"/>
            <a:ext cx="11524664" cy="215444"/>
          </a:xfrm>
          <a:prstGeom prst="rect">
            <a:avLst/>
          </a:prstGeom>
        </p:spPr>
        <p:txBody>
          <a:bodyPr wrap="square" rIns="0">
            <a:spAutoFit/>
          </a:bodyPr>
          <a:lstStyle/>
          <a:p>
            <a:pPr lvl="0" algn="r"/>
            <a:r>
              <a:rPr lang="en-US" sz="800" i="1" dirty="0">
                <a:solidFill>
                  <a:srgbClr val="000000"/>
                </a:solidFill>
                <a:latin typeface="Arial"/>
              </a:rPr>
              <a:t>For more information visit </a:t>
            </a:r>
            <a:r>
              <a:rPr lang="en-US" sz="800" i="1" dirty="0">
                <a:solidFill>
                  <a:srgbClr val="000000"/>
                </a:solidFill>
                <a:latin typeface="Arial"/>
                <a:hlinkClick r:id="rId3"/>
              </a:rPr>
              <a:t>BEAMS</a:t>
            </a:r>
            <a:r>
              <a:rPr lang="en-US" sz="800" i="1" dirty="0">
                <a:solidFill>
                  <a:srgbClr val="000000"/>
                </a:solidFill>
                <a:latin typeface="Arial"/>
              </a:rPr>
              <a:t> , </a:t>
            </a:r>
            <a:r>
              <a:rPr lang="en-US" sz="800" i="1" dirty="0">
                <a:solidFill>
                  <a:srgbClr val="000000"/>
                </a:solidFill>
                <a:latin typeface="Arial"/>
                <a:hlinkClick r:id="rId4"/>
              </a:rPr>
              <a:t>EAM Pattern Catalog</a:t>
            </a:r>
            <a:r>
              <a:rPr lang="en-US" sz="800" i="1" dirty="0">
                <a:solidFill>
                  <a:srgbClr val="000000"/>
                </a:solidFill>
                <a:latin typeface="Arial"/>
              </a:rPr>
              <a:t> and </a:t>
            </a:r>
            <a:r>
              <a:rPr lang="en-US" sz="800" i="1" dirty="0">
                <a:solidFill>
                  <a:srgbClr val="000000"/>
                </a:solidFill>
                <a:latin typeface="Arial"/>
                <a:hlinkClick r:id="rId5"/>
              </a:rPr>
              <a:t>EAM KPI Catalog</a:t>
            </a:r>
            <a:r>
              <a:rPr lang="en-US" sz="800" i="1" dirty="0">
                <a:solidFill>
                  <a:srgbClr val="000000"/>
                </a:solidFill>
                <a:latin typeface="Arial"/>
              </a:rPr>
              <a:t> (http://wwwmatthes.in.tum.de)</a:t>
            </a:r>
          </a:p>
        </p:txBody>
      </p:sp>
      <p:sp>
        <p:nvSpPr>
          <p:cNvPr id="11" name="Rechteck 10"/>
          <p:cNvSpPr/>
          <p:nvPr/>
        </p:nvSpPr>
        <p:spPr>
          <a:xfrm>
            <a:off x="332904" y="6093297"/>
            <a:ext cx="11524664" cy="215444"/>
          </a:xfrm>
          <a:prstGeom prst="rect">
            <a:avLst/>
          </a:prstGeom>
        </p:spPr>
        <p:txBody>
          <a:bodyPr wrap="square" rIns="0">
            <a:spAutoFit/>
          </a:bodyPr>
          <a:lstStyle/>
          <a:p>
            <a:pPr lvl="0" algn="r"/>
            <a:r>
              <a:rPr lang="en-US" sz="800" i="1" dirty="0">
                <a:solidFill>
                  <a:srgbClr val="000000"/>
                </a:solidFill>
                <a:latin typeface="Arial"/>
              </a:rPr>
              <a:t>[</a:t>
            </a:r>
            <a:r>
              <a:rPr lang="en-US" sz="800" i="1" dirty="0">
                <a:solidFill>
                  <a:srgbClr val="000000"/>
                </a:solidFill>
                <a:latin typeface="Arial"/>
                <a:hlinkClick r:id="rId6"/>
              </a:rPr>
              <a:t>Ha13g</a:t>
            </a:r>
            <a:r>
              <a:rPr lang="en-US" sz="800" i="1" dirty="0">
                <a:solidFill>
                  <a:srgbClr val="000000"/>
                </a:solidFill>
                <a:latin typeface="Arial"/>
              </a:rPr>
              <a:t>]Hauder, M., Roth, S., Matthes, F.: Current Tool support for Metrics in Enterprise Architecture Management </a:t>
            </a:r>
          </a:p>
        </p:txBody>
      </p:sp>
      <p:sp>
        <p:nvSpPr>
          <p:cNvPr id="7" name="Fußzeilenplatzhalter 4">
            <a:extLst>
              <a:ext uri="{FF2B5EF4-FFF2-40B4-BE49-F238E27FC236}">
                <a16:creationId xmlns:a16="http://schemas.microsoft.com/office/drawing/2014/main" id="{CAB26378-11F5-49C8-A292-093DCD15BB8A}"/>
              </a:ext>
            </a:extLst>
          </p:cNvPr>
          <p:cNvSpPr>
            <a:spLocks noGrp="1"/>
          </p:cNvSpPr>
          <p:nvPr>
            <p:ph type="ftr" sz="quarter" idx="11"/>
          </p:nvPr>
        </p:nvSpPr>
        <p:spPr>
          <a:xfrm>
            <a:off x="317786" y="6569075"/>
            <a:ext cx="6986619" cy="288925"/>
          </a:xfrm>
        </p:spPr>
        <p:txBody>
          <a:bodyPr/>
          <a:lstStyle/>
          <a:p>
            <a:pPr>
              <a:defRPr/>
            </a:pPr>
            <a:r>
              <a:rPr lang="en-US" dirty="0"/>
              <a:t>200427 Knapp BA Final</a:t>
            </a:r>
            <a:endParaRPr lang="de-DE" dirty="0"/>
          </a:p>
        </p:txBody>
      </p:sp>
    </p:spTree>
    <p:extLst>
      <p:ext uri="{BB962C8B-B14F-4D97-AF65-F5344CB8AC3E}">
        <p14:creationId xmlns:p14="http://schemas.microsoft.com/office/powerpoint/2010/main" val="4097628108"/>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2FC7D3-2CA5-467E-91CB-7CD6EE4986EF}"/>
              </a:ext>
            </a:extLst>
          </p:cNvPr>
          <p:cNvSpPr>
            <a:spLocks noGrp="1"/>
          </p:cNvSpPr>
          <p:nvPr>
            <p:ph type="title"/>
          </p:nvPr>
        </p:nvSpPr>
        <p:spPr/>
        <p:txBody>
          <a:bodyPr/>
          <a:lstStyle/>
          <a:p>
            <a:r>
              <a:rPr lang="de-DE">
                <a:cs typeface="Arial Unicode MS"/>
              </a:rPr>
              <a:t>Performance Measures</a:t>
            </a:r>
            <a:endParaRPr lang="de-DE"/>
          </a:p>
        </p:txBody>
      </p:sp>
      <p:pic>
        <p:nvPicPr>
          <p:cNvPr id="7" name="Grafik 7" descr="Ein Bild, das Text, Karte enthält.&#10;&#10;Mit sehr hoher Zuverlässigkeit generierte Beschreibung">
            <a:extLst>
              <a:ext uri="{FF2B5EF4-FFF2-40B4-BE49-F238E27FC236}">
                <a16:creationId xmlns:a16="http://schemas.microsoft.com/office/drawing/2014/main" id="{DBC58C8D-1377-4B9F-A945-6C119D5A302F}"/>
              </a:ext>
            </a:extLst>
          </p:cNvPr>
          <p:cNvPicPr>
            <a:picLocks noGrp="1" noChangeAspect="1"/>
          </p:cNvPicPr>
          <p:nvPr>
            <p:ph idx="1"/>
          </p:nvPr>
        </p:nvPicPr>
        <p:blipFill>
          <a:blip r:embed="rId2"/>
          <a:stretch>
            <a:fillRect/>
          </a:stretch>
        </p:blipFill>
        <p:spPr>
          <a:xfrm>
            <a:off x="506498" y="881518"/>
            <a:ext cx="2969316" cy="5400675"/>
          </a:xfrm>
        </p:spPr>
      </p:pic>
      <p:sp>
        <p:nvSpPr>
          <p:cNvPr id="4" name="Datumsplatzhalter 3">
            <a:extLst>
              <a:ext uri="{FF2B5EF4-FFF2-40B4-BE49-F238E27FC236}">
                <a16:creationId xmlns:a16="http://schemas.microsoft.com/office/drawing/2014/main" id="{04B12794-9EAC-4B53-A04D-3733152B1633}"/>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99C454DB-5BBB-40EA-8C5F-5C951B0AD5FC}"/>
              </a:ext>
            </a:extLst>
          </p:cNvPr>
          <p:cNvSpPr>
            <a:spLocks noGrp="1"/>
          </p:cNvSpPr>
          <p:nvPr>
            <p:ph type="sldNum" sz="quarter" idx="12"/>
          </p:nvPr>
        </p:nvSpPr>
        <p:spPr/>
        <p:txBody>
          <a:bodyPr/>
          <a:lstStyle/>
          <a:p>
            <a:pPr>
              <a:defRPr/>
            </a:pPr>
            <a:fld id="{05BC9FAB-BDC1-47C0-A8BB-6E12A8205D33}" type="slidenum">
              <a:rPr lang="de-DE"/>
              <a:pPr>
                <a:defRPr/>
              </a:pPr>
              <a:t>49</a:t>
            </a:fld>
            <a:endParaRPr lang="de-DE" dirty="0"/>
          </a:p>
        </p:txBody>
      </p:sp>
      <p:sp>
        <p:nvSpPr>
          <p:cNvPr id="9" name="Textfeld 8">
            <a:extLst>
              <a:ext uri="{FF2B5EF4-FFF2-40B4-BE49-F238E27FC236}">
                <a16:creationId xmlns:a16="http://schemas.microsoft.com/office/drawing/2014/main" id="{6AE65457-3395-43B6-95C5-7279E98D012E}"/>
              </a:ext>
            </a:extLst>
          </p:cNvPr>
          <p:cNvSpPr txBox="1"/>
          <p:nvPr/>
        </p:nvSpPr>
        <p:spPr>
          <a:xfrm>
            <a:off x="310630" y="6198432"/>
            <a:ext cx="2520242" cy="215444"/>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algn="l"/>
            <a:r>
              <a:rPr lang="de-DE" sz="800" dirty="0">
                <a:ea typeface="+mn-lt"/>
                <a:cs typeface="+mn-lt"/>
                <a:hlinkClick r:id="rId3"/>
              </a:rPr>
              <a:t>https://en.wikipedia.org/wiki/File:Precisionrecall.svg</a:t>
            </a:r>
            <a:endParaRPr lang="de-DE" sz="800">
              <a:cs typeface="Arial"/>
            </a:endParaRPr>
          </a:p>
        </p:txBody>
      </p:sp>
      <p:sp>
        <p:nvSpPr>
          <p:cNvPr id="13" name="Fußzeilenplatzhalter 4">
            <a:extLst>
              <a:ext uri="{FF2B5EF4-FFF2-40B4-BE49-F238E27FC236}">
                <a16:creationId xmlns:a16="http://schemas.microsoft.com/office/drawing/2014/main" id="{33159EC2-7CA5-426D-A745-D40BDDFC4B1B}"/>
              </a:ext>
            </a:extLst>
          </p:cNvPr>
          <p:cNvSpPr>
            <a:spLocks noGrp="1"/>
          </p:cNvSpPr>
          <p:nvPr>
            <p:ph type="ftr" sz="quarter" idx="11"/>
          </p:nvPr>
        </p:nvSpPr>
        <p:spPr>
          <a:xfrm>
            <a:off x="317786" y="6569075"/>
            <a:ext cx="6986619" cy="288925"/>
          </a:xfrm>
        </p:spPr>
        <p:txBody>
          <a:bodyPr/>
          <a:lstStyle/>
          <a:p>
            <a:pPr>
              <a:defRPr/>
            </a:pPr>
            <a:r>
              <a:rPr lang="en-US" dirty="0"/>
              <a:t>200427 Knapp BA Final</a:t>
            </a:r>
            <a:endParaRPr lang="de-DE" dirty="0"/>
          </a:p>
        </p:txBody>
      </p:sp>
      <p:sp>
        <p:nvSpPr>
          <p:cNvPr id="3" name="Textfeld 2">
            <a:extLst>
              <a:ext uri="{FF2B5EF4-FFF2-40B4-BE49-F238E27FC236}">
                <a16:creationId xmlns:a16="http://schemas.microsoft.com/office/drawing/2014/main" id="{47715087-C611-4CAD-A4E6-C678CC4EFE48}"/>
              </a:ext>
            </a:extLst>
          </p:cNvPr>
          <p:cNvSpPr txBox="1"/>
          <p:nvPr/>
        </p:nvSpPr>
        <p:spPr>
          <a:xfrm>
            <a:off x="3966229" y="3085526"/>
            <a:ext cx="2890856"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latin typeface="Arial"/>
                <a:cs typeface="Arial"/>
              </a:rPr>
              <a:t>Precision = TP / (TP + FP)</a:t>
            </a:r>
            <a:endParaRPr lang="de-DE" dirty="0">
              <a:latin typeface="Arial" pitchFamily="34" charset="0"/>
              <a:cs typeface="Arial" pitchFamily="34" charset="0"/>
            </a:endParaRPr>
          </a:p>
        </p:txBody>
      </p:sp>
      <p:sp>
        <p:nvSpPr>
          <p:cNvPr id="5" name="Textfeld 4">
            <a:extLst>
              <a:ext uri="{FF2B5EF4-FFF2-40B4-BE49-F238E27FC236}">
                <a16:creationId xmlns:a16="http://schemas.microsoft.com/office/drawing/2014/main" id="{E618317A-CFDE-4D21-B105-A8DB8954C773}"/>
              </a:ext>
            </a:extLst>
          </p:cNvPr>
          <p:cNvSpPr txBox="1"/>
          <p:nvPr/>
        </p:nvSpPr>
        <p:spPr>
          <a:xfrm>
            <a:off x="3967426" y="3584511"/>
            <a:ext cx="2647200"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latin typeface="Arial"/>
                <a:cs typeface="Arial"/>
              </a:rPr>
              <a:t>Recall = TP / (TP + FN) </a:t>
            </a:r>
            <a:endParaRPr lang="de-DE"/>
          </a:p>
        </p:txBody>
      </p:sp>
    </p:spTree>
    <p:extLst>
      <p:ext uri="{BB962C8B-B14F-4D97-AF65-F5344CB8AC3E}">
        <p14:creationId xmlns:p14="http://schemas.microsoft.com/office/powerpoint/2010/main" val="355938580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73ABAA-B8B2-4A64-8501-692C18DFAB6A}"/>
              </a:ext>
            </a:extLst>
          </p:cNvPr>
          <p:cNvSpPr>
            <a:spLocks noGrp="1"/>
          </p:cNvSpPr>
          <p:nvPr>
            <p:ph type="title"/>
          </p:nvPr>
        </p:nvSpPr>
        <p:spPr/>
        <p:txBody>
          <a:bodyPr/>
          <a:lstStyle/>
          <a:p>
            <a:r>
              <a:rPr lang="de-DE">
                <a:ea typeface="+mj-lt"/>
                <a:cs typeface="+mj-lt"/>
              </a:rPr>
              <a:t>Approach</a:t>
            </a:r>
            <a:endParaRPr lang="de-DE" dirty="0">
              <a:ea typeface="+mj-lt"/>
              <a:cs typeface="+mj-lt"/>
            </a:endParaRPr>
          </a:p>
        </p:txBody>
      </p:sp>
      <p:sp>
        <p:nvSpPr>
          <p:cNvPr id="4" name="Datumsplatzhalter 3">
            <a:extLst>
              <a:ext uri="{FF2B5EF4-FFF2-40B4-BE49-F238E27FC236}">
                <a16:creationId xmlns:a16="http://schemas.microsoft.com/office/drawing/2014/main" id="{0B3E467F-3443-457A-88F6-D5A6492C78AF}"/>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6B7F016B-4D81-491C-B97B-370B405B748D}"/>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CEA2183F-8ECF-4573-8659-4350608D1E95}"/>
              </a:ext>
            </a:extLst>
          </p:cNvPr>
          <p:cNvSpPr>
            <a:spLocks noGrp="1"/>
          </p:cNvSpPr>
          <p:nvPr>
            <p:ph type="sldNum" sz="quarter" idx="12"/>
          </p:nvPr>
        </p:nvSpPr>
        <p:spPr/>
        <p:txBody>
          <a:bodyPr/>
          <a:lstStyle/>
          <a:p>
            <a:pPr>
              <a:defRPr/>
            </a:pPr>
            <a:fld id="{05BC9FAB-BDC1-47C0-A8BB-6E12A8205D33}" type="slidenum">
              <a:rPr lang="de-DE"/>
              <a:pPr>
                <a:defRPr/>
              </a:pPr>
              <a:t>5</a:t>
            </a:fld>
            <a:endParaRPr lang="de-DE" dirty="0"/>
          </a:p>
        </p:txBody>
      </p:sp>
      <p:sp>
        <p:nvSpPr>
          <p:cNvPr id="7" name="Inhaltsplatzhalter 6">
            <a:extLst>
              <a:ext uri="{FF2B5EF4-FFF2-40B4-BE49-F238E27FC236}">
                <a16:creationId xmlns:a16="http://schemas.microsoft.com/office/drawing/2014/main" id="{0DA96571-9367-40D6-A281-9A10C3A514FC}"/>
              </a:ext>
            </a:extLst>
          </p:cNvPr>
          <p:cNvSpPr>
            <a:spLocks noGrp="1"/>
          </p:cNvSpPr>
          <p:nvPr>
            <p:ph idx="1"/>
          </p:nvPr>
        </p:nvSpPr>
        <p:spPr/>
        <p:txBody>
          <a:bodyPr>
            <a:normAutofit/>
          </a:bodyPr>
          <a:lstStyle/>
          <a:p>
            <a:pPr marL="1270" indent="-1270"/>
            <a:r>
              <a:rPr lang="de-DE">
                <a:cs typeface="Arial Unicode MS"/>
              </a:rPr>
              <a:t>Corpus</a:t>
            </a:r>
          </a:p>
          <a:p>
            <a:pPr marL="1270" indent="-1270"/>
            <a:endParaRPr lang="de-DE" dirty="0"/>
          </a:p>
        </p:txBody>
      </p:sp>
      <p:graphicFrame>
        <p:nvGraphicFramePr>
          <p:cNvPr id="3" name="Tabelle 7">
            <a:extLst>
              <a:ext uri="{FF2B5EF4-FFF2-40B4-BE49-F238E27FC236}">
                <a16:creationId xmlns:a16="http://schemas.microsoft.com/office/drawing/2014/main" id="{E3E32A8F-C72F-4F2A-8A43-1569F9ECCB9A}"/>
              </a:ext>
            </a:extLst>
          </p:cNvPr>
          <p:cNvGraphicFramePr>
            <a:graphicFrameLocks noGrp="1"/>
          </p:cNvGraphicFramePr>
          <p:nvPr>
            <p:extLst>
              <p:ext uri="{D42A27DB-BD31-4B8C-83A1-F6EECF244321}">
                <p14:modId xmlns:p14="http://schemas.microsoft.com/office/powerpoint/2010/main" val="1403572695"/>
              </p:ext>
            </p:extLst>
          </p:nvPr>
        </p:nvGraphicFramePr>
        <p:xfrm>
          <a:off x="255308" y="1394381"/>
          <a:ext cx="11584042" cy="3915037"/>
        </p:xfrm>
        <a:graphic>
          <a:graphicData uri="http://schemas.openxmlformats.org/drawingml/2006/table">
            <a:tbl>
              <a:tblPr firstRow="1" bandRow="1">
                <a:tableStyleId>{7DF18680-E054-41AD-8BC1-D1AEF772440D}</a:tableStyleId>
              </a:tblPr>
              <a:tblGrid>
                <a:gridCol w="1867685">
                  <a:extLst>
                    <a:ext uri="{9D8B030D-6E8A-4147-A177-3AD203B41FA5}">
                      <a16:colId xmlns:a16="http://schemas.microsoft.com/office/drawing/2014/main" val="3942113709"/>
                    </a:ext>
                  </a:extLst>
                </a:gridCol>
                <a:gridCol w="1634050">
                  <a:extLst>
                    <a:ext uri="{9D8B030D-6E8A-4147-A177-3AD203B41FA5}">
                      <a16:colId xmlns:a16="http://schemas.microsoft.com/office/drawing/2014/main" val="643920902"/>
                    </a:ext>
                  </a:extLst>
                </a:gridCol>
                <a:gridCol w="1750867">
                  <a:extLst>
                    <a:ext uri="{9D8B030D-6E8A-4147-A177-3AD203B41FA5}">
                      <a16:colId xmlns:a16="http://schemas.microsoft.com/office/drawing/2014/main" val="2223971929"/>
                    </a:ext>
                  </a:extLst>
                </a:gridCol>
                <a:gridCol w="2961359">
                  <a:extLst>
                    <a:ext uri="{9D8B030D-6E8A-4147-A177-3AD203B41FA5}">
                      <a16:colId xmlns:a16="http://schemas.microsoft.com/office/drawing/2014/main" val="434958860"/>
                    </a:ext>
                  </a:extLst>
                </a:gridCol>
                <a:gridCol w="3370081">
                  <a:extLst>
                    <a:ext uri="{9D8B030D-6E8A-4147-A177-3AD203B41FA5}">
                      <a16:colId xmlns:a16="http://schemas.microsoft.com/office/drawing/2014/main" val="522412721"/>
                    </a:ext>
                  </a:extLst>
                </a:gridCol>
              </a:tblGrid>
              <a:tr h="284925">
                <a:tc>
                  <a:txBody>
                    <a:bodyPr/>
                    <a:lstStyle/>
                    <a:p>
                      <a:r>
                        <a:rPr lang="de-DE" b="0" dirty="0"/>
                        <a:t>Source</a:t>
                      </a:r>
                    </a:p>
                  </a:txBody>
                  <a:tcPr/>
                </a:tc>
                <a:tc>
                  <a:txBody>
                    <a:bodyPr/>
                    <a:lstStyle/>
                    <a:p>
                      <a:r>
                        <a:rPr lang="de-DE" b="0" dirty="0"/>
                        <a:t>XML</a:t>
                      </a:r>
                    </a:p>
                  </a:txBody>
                  <a:tcPr/>
                </a:tc>
                <a:tc>
                  <a:txBody>
                    <a:bodyPr/>
                    <a:lstStyle/>
                    <a:p>
                      <a:r>
                        <a:rPr lang="de-DE" b="0" dirty="0"/>
                        <a:t>Plain </a:t>
                      </a:r>
                      <a:r>
                        <a:rPr lang="de-DE" b="0" dirty="0" err="1"/>
                        <a:t>text</a:t>
                      </a:r>
                    </a:p>
                  </a:txBody>
                  <a:tcPr/>
                </a:tc>
                <a:tc>
                  <a:txBody>
                    <a:bodyPr/>
                    <a:lstStyle/>
                    <a:p>
                      <a:r>
                        <a:rPr lang="de-DE" b="0" dirty="0" err="1"/>
                        <a:t>Nr</a:t>
                      </a:r>
                      <a:r>
                        <a:rPr lang="de-DE" b="0" dirty="0"/>
                        <a:t> </a:t>
                      </a:r>
                      <a:r>
                        <a:rPr lang="de-DE" b="0" dirty="0" err="1"/>
                        <a:t>of</a:t>
                      </a:r>
                      <a:r>
                        <a:rPr lang="de-DE" b="0" dirty="0"/>
                        <a:t> </a:t>
                      </a:r>
                      <a:r>
                        <a:rPr lang="de-DE" b="0" dirty="0" err="1"/>
                        <a:t>documents</a:t>
                      </a:r>
                    </a:p>
                  </a:txBody>
                  <a:tcPr/>
                </a:tc>
                <a:tc>
                  <a:txBody>
                    <a:bodyPr/>
                    <a:lstStyle/>
                    <a:p>
                      <a:r>
                        <a:rPr lang="de-DE" b="0" dirty="0" err="1"/>
                        <a:t>Usage</a:t>
                      </a:r>
                    </a:p>
                  </a:txBody>
                  <a:tcPr/>
                </a:tc>
                <a:extLst>
                  <a:ext uri="{0D108BD9-81ED-4DB2-BD59-A6C34878D82A}">
                    <a16:rowId xmlns:a16="http://schemas.microsoft.com/office/drawing/2014/main" val="3591030141"/>
                  </a:ext>
                </a:extLst>
              </a:tr>
              <a:tr h="390453">
                <a:tc>
                  <a:txBody>
                    <a:bodyPr/>
                    <a:lstStyle/>
                    <a:p>
                      <a:pPr lvl="0">
                        <a:buNone/>
                      </a:pPr>
                      <a:r>
                        <a:rPr lang="de-DE" sz="1800" b="0" i="0" u="none" strike="noStrike" noProof="0" dirty="0">
                          <a:latin typeface="Arial"/>
                        </a:rPr>
                        <a:t>Otto-Schmidt</a:t>
                      </a:r>
                      <a:br>
                        <a:rPr lang="de-DE" sz="1800" b="0" i="0" u="none" strike="noStrike" noProof="0" dirty="0">
                          <a:latin typeface="Arial"/>
                        </a:rPr>
                      </a:br>
                      <a:r>
                        <a:rPr lang="de-DE" sz="1800" b="0" i="0" u="none" strike="noStrike" noProof="0" dirty="0">
                          <a:latin typeface="Arial"/>
                        </a:rPr>
                        <a:t>MDR</a:t>
                      </a:r>
                      <a:endParaRPr lang="de-DE" dirty="0"/>
                    </a:p>
                  </a:txBody>
                  <a:tcPr/>
                </a:tc>
                <a:tc>
                  <a:txBody>
                    <a:bodyPr/>
                    <a:lstStyle/>
                    <a:p>
                      <a:pPr lvl="0" algn="ctr">
                        <a:buNone/>
                      </a:pPr>
                      <a:r>
                        <a:rPr lang="de-DE" sz="1800" b="0" i="0" u="none" strike="noStrike" noProof="0" dirty="0">
                          <a:latin typeface="Arial"/>
                        </a:rPr>
                        <a:t>✓</a:t>
                      </a:r>
                      <a:endParaRPr lang="de-DE" dirty="0"/>
                    </a:p>
                  </a:txBody>
                  <a:tcPr/>
                </a:tc>
                <a:tc>
                  <a:txBody>
                    <a:bodyPr/>
                    <a:lstStyle/>
                    <a:p>
                      <a:pPr algn="ctr"/>
                      <a:r>
                        <a:rPr lang="de-DE" dirty="0"/>
                        <a:t>X</a:t>
                      </a:r>
                    </a:p>
                  </a:txBody>
                  <a:tcPr/>
                </a:tc>
                <a:tc>
                  <a:txBody>
                    <a:bodyPr/>
                    <a:lstStyle/>
                    <a:p>
                      <a:pPr algn="ctr"/>
                      <a:r>
                        <a:rPr lang="de-DE" dirty="0"/>
                        <a:t>7203</a:t>
                      </a:r>
                    </a:p>
                  </a:txBody>
                  <a:tcPr/>
                </a:tc>
                <a:tc>
                  <a:txBody>
                    <a:bodyPr/>
                    <a:lstStyle/>
                    <a:p>
                      <a:pPr algn="ctr"/>
                      <a:r>
                        <a:rPr lang="de-DE" dirty="0"/>
                        <a:t>Model </a:t>
                      </a:r>
                      <a:r>
                        <a:rPr lang="de-DE" dirty="0" err="1"/>
                        <a:t>training</a:t>
                      </a:r>
                      <a:r>
                        <a:rPr lang="de-DE" dirty="0"/>
                        <a:t>: </a:t>
                      </a:r>
                      <a:r>
                        <a:rPr lang="de-DE" dirty="0" err="1"/>
                        <a:t>Metadata</a:t>
                      </a:r>
                    </a:p>
                  </a:txBody>
                  <a:tcPr/>
                </a:tc>
                <a:extLst>
                  <a:ext uri="{0D108BD9-81ED-4DB2-BD59-A6C34878D82A}">
                    <a16:rowId xmlns:a16="http://schemas.microsoft.com/office/drawing/2014/main" val="1755805046"/>
                  </a:ext>
                </a:extLst>
              </a:tr>
              <a:tr h="671659">
                <a:tc>
                  <a:txBody>
                    <a:bodyPr/>
                    <a:lstStyle/>
                    <a:p>
                      <a:r>
                        <a:rPr lang="de-DE" dirty="0"/>
                        <a:t>Otto-Schmidt</a:t>
                      </a:r>
                    </a:p>
                    <a:p>
                      <a:pPr lvl="0">
                        <a:buNone/>
                      </a:pPr>
                      <a:r>
                        <a:rPr lang="de-DE" dirty="0"/>
                        <a:t>Rechtsprechung</a:t>
                      </a:r>
                    </a:p>
                  </a:txBody>
                  <a:tcPr/>
                </a:tc>
                <a:tc>
                  <a:txBody>
                    <a:bodyPr/>
                    <a:lstStyle/>
                    <a:p>
                      <a:pPr lvl="0" algn="ctr">
                        <a:buNone/>
                      </a:pPr>
                      <a:r>
                        <a:rPr lang="de-DE" sz="1800" b="0" i="0" u="none" strike="noStrike" noProof="0" dirty="0">
                          <a:latin typeface="Arial"/>
                        </a:rPr>
                        <a:t>✓</a:t>
                      </a:r>
                      <a:endParaRPr lang="de-DE" dirty="0"/>
                    </a:p>
                  </a:txBody>
                  <a:tcPr/>
                </a:tc>
                <a:tc>
                  <a:txBody>
                    <a:bodyPr/>
                    <a:lstStyle/>
                    <a:p>
                      <a:pPr algn="ctr"/>
                      <a:r>
                        <a:rPr lang="de-DE" dirty="0"/>
                        <a:t>X</a:t>
                      </a:r>
                    </a:p>
                  </a:txBody>
                  <a:tcPr/>
                </a:tc>
                <a:tc>
                  <a:txBody>
                    <a:bodyPr/>
                    <a:lstStyle/>
                    <a:p>
                      <a:pPr algn="ctr"/>
                      <a:r>
                        <a:rPr lang="de-DE" dirty="0"/>
                        <a:t>66011</a:t>
                      </a:r>
                    </a:p>
                  </a:txBody>
                  <a:tcPr/>
                </a:tc>
                <a:tc>
                  <a:txBody>
                    <a:bodyPr/>
                    <a:lstStyle/>
                    <a:p>
                      <a:pPr lvl="0" algn="ctr">
                        <a:buNone/>
                      </a:pPr>
                      <a:r>
                        <a:rPr lang="de-DE" sz="1800" b="0" i="0" u="none" strike="noStrike" noProof="0" dirty="0">
                          <a:latin typeface="Arial"/>
                        </a:rPr>
                        <a:t>Model </a:t>
                      </a:r>
                      <a:r>
                        <a:rPr lang="de-DE" sz="1800" b="0" i="0" u="none" strike="noStrike" noProof="0" dirty="0" err="1">
                          <a:latin typeface="Arial"/>
                        </a:rPr>
                        <a:t>training</a:t>
                      </a:r>
                      <a:r>
                        <a:rPr lang="de-DE" sz="1800" b="0" i="0" u="none" strike="noStrike" noProof="0" dirty="0">
                          <a:latin typeface="Arial"/>
                        </a:rPr>
                        <a:t>: </a:t>
                      </a:r>
                      <a:r>
                        <a:rPr lang="de-DE" dirty="0" err="1"/>
                        <a:t>Metadata</a:t>
                      </a:r>
                      <a:r>
                        <a:rPr lang="de-DE" dirty="0"/>
                        <a:t>,</a:t>
                      </a:r>
                    </a:p>
                    <a:p>
                      <a:pPr lvl="0" algn="ctr">
                        <a:buNone/>
                      </a:pPr>
                      <a:r>
                        <a:rPr lang="de-DE" sz="1800" b="0" i="0" u="none" strike="noStrike" noProof="0" dirty="0">
                          <a:latin typeface="Arial"/>
                        </a:rPr>
                        <a:t>Segmentation</a:t>
                      </a:r>
                      <a:endParaRPr lang="de-DE" dirty="0"/>
                    </a:p>
                    <a:p>
                      <a:pPr lvl="0" algn="ctr">
                        <a:buNone/>
                      </a:pPr>
                      <a:r>
                        <a:rPr lang="de-DE" sz="1800" b="0" i="0" u="none" strike="noStrike" noProof="0" dirty="0" err="1">
                          <a:latin typeface="Arial"/>
                        </a:rPr>
                        <a:t>Structure</a:t>
                      </a:r>
                      <a:endParaRPr lang="de-DE" dirty="0" err="1"/>
                    </a:p>
                  </a:txBody>
                  <a:tcPr/>
                </a:tc>
                <a:extLst>
                  <a:ext uri="{0D108BD9-81ED-4DB2-BD59-A6C34878D82A}">
                    <a16:rowId xmlns:a16="http://schemas.microsoft.com/office/drawing/2014/main" val="2477809911"/>
                  </a:ext>
                </a:extLst>
              </a:tr>
              <a:tr h="700733">
                <a:tc>
                  <a:txBody>
                    <a:bodyPr/>
                    <a:lstStyle/>
                    <a:p>
                      <a:r>
                        <a:rPr lang="de-DE" dirty="0"/>
                        <a:t>Gesetze-Bayern</a:t>
                      </a:r>
                    </a:p>
                  </a:txBody>
                  <a:tcPr/>
                </a:tc>
                <a:tc>
                  <a:txBody>
                    <a:bodyPr/>
                    <a:lstStyle/>
                    <a:p>
                      <a:pPr lvl="0" algn="ctr">
                        <a:buNone/>
                      </a:pPr>
                      <a:r>
                        <a:rPr lang="de-DE" sz="1800" b="0" i="0" u="none" strike="noStrike" noProof="0" dirty="0">
                          <a:latin typeface="Arial"/>
                        </a:rPr>
                        <a:t>✓</a:t>
                      </a:r>
                      <a:endParaRPr lang="de-DE" dirty="0"/>
                    </a:p>
                  </a:txBody>
                  <a:tcPr/>
                </a:tc>
                <a:tc>
                  <a:txBody>
                    <a:bodyPr/>
                    <a:lstStyle/>
                    <a:p>
                      <a:pPr algn="ctr"/>
                      <a:r>
                        <a:rPr lang="de-DE" dirty="0"/>
                        <a:t>X</a:t>
                      </a:r>
                    </a:p>
                  </a:txBody>
                  <a:tcPr/>
                </a:tc>
                <a:tc>
                  <a:txBody>
                    <a:bodyPr/>
                    <a:lstStyle/>
                    <a:p>
                      <a:pPr algn="ctr"/>
                      <a:r>
                        <a:rPr lang="de-DE" dirty="0"/>
                        <a:t>31656</a:t>
                      </a:r>
                    </a:p>
                  </a:txBody>
                  <a:tcPr/>
                </a:tc>
                <a:tc>
                  <a:txBody>
                    <a:bodyPr/>
                    <a:lstStyle/>
                    <a:p>
                      <a:pPr lvl="0" algn="ctr">
                        <a:buNone/>
                      </a:pPr>
                      <a:r>
                        <a:rPr lang="de-DE" dirty="0" err="1"/>
                        <a:t>Metadata</a:t>
                      </a:r>
                      <a:endParaRPr lang="de-DE"/>
                    </a:p>
                  </a:txBody>
                  <a:tcPr/>
                </a:tc>
                <a:extLst>
                  <a:ext uri="{0D108BD9-81ED-4DB2-BD59-A6C34878D82A}">
                    <a16:rowId xmlns:a16="http://schemas.microsoft.com/office/drawing/2014/main" val="3110000369"/>
                  </a:ext>
                </a:extLst>
              </a:tr>
              <a:tr h="365288">
                <a:tc>
                  <a:txBody>
                    <a:bodyPr/>
                    <a:lstStyle/>
                    <a:p>
                      <a:pPr lvl="0">
                        <a:buNone/>
                      </a:pPr>
                      <a:r>
                        <a:rPr lang="de-DE" dirty="0"/>
                        <a:t>BGH</a:t>
                      </a:r>
                    </a:p>
                  </a:txBody>
                  <a:tcPr/>
                </a:tc>
                <a:tc>
                  <a:txBody>
                    <a:bodyPr/>
                    <a:lstStyle/>
                    <a:p>
                      <a:pPr lvl="0" algn="ctr">
                        <a:buNone/>
                      </a:pPr>
                      <a:r>
                        <a:rPr lang="de-DE" dirty="0"/>
                        <a:t>X</a:t>
                      </a:r>
                    </a:p>
                  </a:txBody>
                  <a:tcPr/>
                </a:tc>
                <a:tc>
                  <a:txBody>
                    <a:bodyPr/>
                    <a:lstStyle/>
                    <a:p>
                      <a:pPr lvl="0" algn="ctr">
                        <a:buNone/>
                      </a:pPr>
                      <a:r>
                        <a:rPr lang="de-DE" sz="1800" b="0" i="0" u="none" strike="noStrike" noProof="0" dirty="0"/>
                        <a:t>✓</a:t>
                      </a:r>
                      <a:endParaRPr lang="de-DE" dirty="0"/>
                    </a:p>
                  </a:txBody>
                  <a:tcPr/>
                </a:tc>
                <a:tc>
                  <a:txBody>
                    <a:bodyPr/>
                    <a:lstStyle/>
                    <a:p>
                      <a:pPr lvl="0" algn="ctr">
                        <a:buNone/>
                      </a:pPr>
                      <a:r>
                        <a:rPr lang="de-DE" dirty="0"/>
                        <a:t>7196</a:t>
                      </a:r>
                    </a:p>
                  </a:txBody>
                  <a:tcPr/>
                </a:tc>
                <a:tc>
                  <a:txBody>
                    <a:bodyPr/>
                    <a:lstStyle/>
                    <a:p>
                      <a:pPr lvl="0" algn="ctr">
                        <a:buNone/>
                      </a:pPr>
                      <a:r>
                        <a:rPr lang="de-DE" dirty="0" err="1"/>
                        <a:t>Structure</a:t>
                      </a:r>
                      <a:r>
                        <a:rPr lang="de-DE" dirty="0"/>
                        <a:t> </a:t>
                      </a:r>
                      <a:r>
                        <a:rPr lang="de-DE" dirty="0" err="1"/>
                        <a:t>of</a:t>
                      </a:r>
                      <a:r>
                        <a:rPr lang="de-DE" dirty="0"/>
                        <a:t> </a:t>
                      </a:r>
                      <a:r>
                        <a:rPr lang="de-DE" dirty="0" err="1"/>
                        <a:t>plain</a:t>
                      </a:r>
                      <a:r>
                        <a:rPr lang="de-DE" dirty="0"/>
                        <a:t> </a:t>
                      </a:r>
                      <a:r>
                        <a:rPr lang="de-DE" dirty="0" err="1"/>
                        <a:t>text</a:t>
                      </a:r>
                      <a:r>
                        <a:rPr lang="de-DE" dirty="0"/>
                        <a:t> </a:t>
                      </a:r>
                      <a:r>
                        <a:rPr lang="de-DE" dirty="0" err="1"/>
                        <a:t>judgments</a:t>
                      </a:r>
                    </a:p>
                  </a:txBody>
                  <a:tcPr/>
                </a:tc>
                <a:extLst>
                  <a:ext uri="{0D108BD9-81ED-4DB2-BD59-A6C34878D82A}">
                    <a16:rowId xmlns:a16="http://schemas.microsoft.com/office/drawing/2014/main" val="4022446727"/>
                  </a:ext>
                </a:extLst>
              </a:tr>
              <a:tr h="653984">
                <a:tc>
                  <a:txBody>
                    <a:bodyPr/>
                    <a:lstStyle/>
                    <a:p>
                      <a:pPr lvl="0">
                        <a:buNone/>
                      </a:pPr>
                      <a:r>
                        <a:rPr lang="de-DE" dirty="0"/>
                        <a:t>Juris/Justiz.de</a:t>
                      </a:r>
                    </a:p>
                  </a:txBody>
                  <a:tcPr/>
                </a:tc>
                <a:tc>
                  <a:txBody>
                    <a:bodyPr/>
                    <a:lstStyle/>
                    <a:p>
                      <a:pPr lvl="0" algn="ctr">
                        <a:buNone/>
                      </a:pPr>
                      <a:r>
                        <a:rPr lang="de-DE" dirty="0"/>
                        <a:t>X</a:t>
                      </a:r>
                    </a:p>
                  </a:txBody>
                  <a:tcPr/>
                </a:tc>
                <a:tc>
                  <a:txBody>
                    <a:bodyPr/>
                    <a:lstStyle/>
                    <a:p>
                      <a:pPr lvl="0" algn="ctr">
                        <a:buNone/>
                      </a:pPr>
                      <a:r>
                        <a:rPr lang="de-DE" dirty="0"/>
                        <a:t>X</a:t>
                      </a:r>
                    </a:p>
                  </a:txBody>
                  <a:tcPr/>
                </a:tc>
                <a:tc>
                  <a:txBody>
                    <a:bodyPr/>
                    <a:lstStyle/>
                    <a:p>
                      <a:pPr lvl="0" algn="ctr">
                        <a:buNone/>
                      </a:pPr>
                      <a:r>
                        <a:rPr lang="de-DE" dirty="0"/>
                        <a:t>?</a:t>
                      </a:r>
                    </a:p>
                  </a:txBody>
                  <a:tcPr/>
                </a:tc>
                <a:tc>
                  <a:txBody>
                    <a:bodyPr/>
                    <a:lstStyle/>
                    <a:p>
                      <a:pPr lvl="0" algn="ctr">
                        <a:buNone/>
                      </a:pPr>
                      <a:r>
                        <a:rPr lang="de-DE" dirty="0"/>
                        <a:t>X</a:t>
                      </a:r>
                    </a:p>
                  </a:txBody>
                  <a:tcPr/>
                </a:tc>
                <a:extLst>
                  <a:ext uri="{0D108BD9-81ED-4DB2-BD59-A6C34878D82A}">
                    <a16:rowId xmlns:a16="http://schemas.microsoft.com/office/drawing/2014/main" val="2978013514"/>
                  </a:ext>
                </a:extLst>
              </a:tr>
            </a:tbl>
          </a:graphicData>
        </a:graphic>
      </p:graphicFrame>
    </p:spTree>
    <p:extLst>
      <p:ext uri="{BB962C8B-B14F-4D97-AF65-F5344CB8AC3E}">
        <p14:creationId xmlns:p14="http://schemas.microsoft.com/office/powerpoint/2010/main" val="1770453474"/>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US"/>
              <a:t>Use the sebis visual language </a:t>
            </a:r>
            <a:br>
              <a:rPr lang="en-US"/>
            </a:br>
            <a:r>
              <a:rPr lang="en-US"/>
              <a:t>(shapes, fonts, colors, sizes)</a:t>
            </a:r>
            <a:endParaRPr lang="en-US" dirty="0"/>
          </a:p>
        </p:txBody>
      </p:sp>
      <p:sp>
        <p:nvSpPr>
          <p:cNvPr id="2" name="Datumsplatzhalter 1"/>
          <p:cNvSpPr>
            <a:spLocks noGrp="1"/>
          </p:cNvSpPr>
          <p:nvPr>
            <p:ph type="dt" sz="half" idx="10"/>
          </p:nvPr>
        </p:nvSpPr>
        <p:spPr/>
        <p:txBody>
          <a:bodyPr/>
          <a:lstStyle/>
          <a:p>
            <a:r>
              <a:rPr lang="de-DE"/>
              <a:t>© sebis</a:t>
            </a:r>
            <a:endParaRPr lang="de-DE" dirty="0"/>
          </a:p>
        </p:txBody>
      </p:sp>
      <p:sp>
        <p:nvSpPr>
          <p:cNvPr id="4" name="Fußzeilenplatzhalter 3"/>
          <p:cNvSpPr>
            <a:spLocks noGrp="1"/>
          </p:cNvSpPr>
          <p:nvPr>
            <p:ph type="ftr" sz="quarter" idx="11"/>
          </p:nvPr>
        </p:nvSpPr>
        <p:spPr/>
        <p:txBody>
          <a:bodyPr/>
          <a:lstStyle/>
          <a:p>
            <a:r>
              <a:rPr lang="en-US"/>
              <a:t>200427 Knapp BA Final</a:t>
            </a:r>
            <a:endParaRPr lang="de-DE" dirty="0"/>
          </a:p>
        </p:txBody>
      </p:sp>
      <p:sp>
        <p:nvSpPr>
          <p:cNvPr id="5" name="Foliennummernplatzhalter 4"/>
          <p:cNvSpPr>
            <a:spLocks noGrp="1"/>
          </p:cNvSpPr>
          <p:nvPr>
            <p:ph type="sldNum" sz="quarter" idx="12"/>
          </p:nvPr>
        </p:nvSpPr>
        <p:spPr/>
        <p:txBody>
          <a:bodyPr/>
          <a:lstStyle/>
          <a:p>
            <a:fld id="{46B0F6F9-0731-40B4-89E9-684A2C5BBDDF}" type="slidenum">
              <a:rPr lang="de-DE" smtClean="0"/>
              <a:pPr/>
              <a:t>50</a:t>
            </a:fld>
            <a:endParaRPr lang="de-DE" dirty="0"/>
          </a:p>
        </p:txBody>
      </p:sp>
      <p:sp>
        <p:nvSpPr>
          <p:cNvPr id="31" name="Rechteck 30"/>
          <p:cNvSpPr/>
          <p:nvPr/>
        </p:nvSpPr>
        <p:spPr bwMode="auto">
          <a:xfrm>
            <a:off x="1847528" y="4387205"/>
            <a:ext cx="1080120" cy="72008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1</a:t>
            </a:r>
          </a:p>
        </p:txBody>
      </p:sp>
      <p:sp>
        <p:nvSpPr>
          <p:cNvPr id="32" name="Rechteck 31"/>
          <p:cNvSpPr/>
          <p:nvPr/>
        </p:nvSpPr>
        <p:spPr bwMode="auto">
          <a:xfrm>
            <a:off x="3039835" y="4387205"/>
            <a:ext cx="1080120" cy="72008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2</a:t>
            </a:r>
          </a:p>
        </p:txBody>
      </p:sp>
      <p:sp>
        <p:nvSpPr>
          <p:cNvPr id="33" name="Rechteck 32"/>
          <p:cNvSpPr/>
          <p:nvPr/>
        </p:nvSpPr>
        <p:spPr bwMode="auto">
          <a:xfrm>
            <a:off x="4232142" y="4387205"/>
            <a:ext cx="1080120" cy="72008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3</a:t>
            </a:r>
          </a:p>
        </p:txBody>
      </p:sp>
      <p:sp>
        <p:nvSpPr>
          <p:cNvPr id="34" name="Rechteck 33"/>
          <p:cNvSpPr/>
          <p:nvPr/>
        </p:nvSpPr>
        <p:spPr bwMode="auto">
          <a:xfrm>
            <a:off x="5424449" y="4387205"/>
            <a:ext cx="1080120" cy="72008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4</a:t>
            </a:r>
          </a:p>
        </p:txBody>
      </p:sp>
      <p:sp>
        <p:nvSpPr>
          <p:cNvPr id="35" name="Rechteck 34"/>
          <p:cNvSpPr/>
          <p:nvPr/>
        </p:nvSpPr>
        <p:spPr bwMode="auto">
          <a:xfrm>
            <a:off x="6616756" y="4387205"/>
            <a:ext cx="1080120" cy="720080"/>
          </a:xfrm>
          <a:prstGeom prst="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5</a:t>
            </a:r>
          </a:p>
        </p:txBody>
      </p:sp>
      <p:sp>
        <p:nvSpPr>
          <p:cNvPr id="36" name="Rechteck 35"/>
          <p:cNvSpPr/>
          <p:nvPr/>
        </p:nvSpPr>
        <p:spPr bwMode="auto">
          <a:xfrm>
            <a:off x="7809063" y="4387205"/>
            <a:ext cx="1080120" cy="72008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6</a:t>
            </a:r>
          </a:p>
        </p:txBody>
      </p:sp>
      <p:sp>
        <p:nvSpPr>
          <p:cNvPr id="37" name="Rechteck 36"/>
          <p:cNvSpPr/>
          <p:nvPr/>
        </p:nvSpPr>
        <p:spPr bwMode="auto">
          <a:xfrm>
            <a:off x="9001372" y="4387205"/>
            <a:ext cx="1080120" cy="72008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6</a:t>
            </a:r>
          </a:p>
        </p:txBody>
      </p:sp>
      <p:sp>
        <p:nvSpPr>
          <p:cNvPr id="41" name="Textfeld 40"/>
          <p:cNvSpPr txBox="1"/>
          <p:nvPr/>
        </p:nvSpPr>
        <p:spPr>
          <a:xfrm>
            <a:off x="1775521" y="1536973"/>
            <a:ext cx="979755"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Default </a:t>
            </a:r>
          </a:p>
          <a:p>
            <a:r>
              <a:rPr lang="en-US" dirty="0"/>
              <a:t>Text</a:t>
            </a:r>
          </a:p>
        </p:txBody>
      </p:sp>
      <p:sp>
        <p:nvSpPr>
          <p:cNvPr id="42" name="Rechteck 41"/>
          <p:cNvSpPr/>
          <p:nvPr/>
        </p:nvSpPr>
        <p:spPr bwMode="auto">
          <a:xfrm>
            <a:off x="3783904" y="1404357"/>
            <a:ext cx="1732367" cy="914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Default Rectangle</a:t>
            </a:r>
          </a:p>
        </p:txBody>
      </p:sp>
      <p:cxnSp>
        <p:nvCxnSpPr>
          <p:cNvPr id="44" name="Gerade Verbindung mit Pfeil 43"/>
          <p:cNvCxnSpPr>
            <a:stCxn id="41" idx="3"/>
            <a:endCxn id="42" idx="1"/>
          </p:cNvCxnSpPr>
          <p:nvPr/>
        </p:nvCxnSpPr>
        <p:spPr bwMode="auto">
          <a:xfrm>
            <a:off x="2755275" y="1860139"/>
            <a:ext cx="1028628" cy="1419"/>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
        <p:nvSpPr>
          <p:cNvPr id="53" name="Textfeld 52"/>
          <p:cNvSpPr txBox="1"/>
          <p:nvPr/>
        </p:nvSpPr>
        <p:spPr>
          <a:xfrm>
            <a:off x="2825806" y="1304765"/>
            <a:ext cx="857927" cy="46166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1200" dirty="0"/>
              <a:t>Default </a:t>
            </a:r>
          </a:p>
          <a:p>
            <a:pPr algn="ctr"/>
            <a:r>
              <a:rPr lang="en-US" sz="1200" dirty="0"/>
              <a:t>Line Style</a:t>
            </a:r>
          </a:p>
        </p:txBody>
      </p:sp>
      <p:sp>
        <p:nvSpPr>
          <p:cNvPr id="46" name="Eingekerbter Richtungspfeil 45"/>
          <p:cNvSpPr/>
          <p:nvPr/>
        </p:nvSpPr>
        <p:spPr bwMode="auto">
          <a:xfrm>
            <a:off x="3815224" y="2559695"/>
            <a:ext cx="1704713" cy="672664"/>
          </a:xfrm>
          <a:prstGeom prst="chevron">
            <a:avLst>
              <a:gd name="adj" fmla="val 21128"/>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Process</a:t>
            </a:r>
          </a:p>
        </p:txBody>
      </p:sp>
      <p:sp>
        <p:nvSpPr>
          <p:cNvPr id="54" name="Textfeld 53"/>
          <p:cNvSpPr txBox="1"/>
          <p:nvPr/>
        </p:nvSpPr>
        <p:spPr>
          <a:xfrm>
            <a:off x="7536161" y="1979548"/>
            <a:ext cx="671979"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User</a:t>
            </a:r>
          </a:p>
        </p:txBody>
      </p:sp>
      <p:sp>
        <p:nvSpPr>
          <p:cNvPr id="59" name="Abgerundetes Rechteck 58"/>
          <p:cNvSpPr/>
          <p:nvPr/>
        </p:nvSpPr>
        <p:spPr bwMode="auto">
          <a:xfrm>
            <a:off x="5597758" y="1404357"/>
            <a:ext cx="1811847" cy="9144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Default</a:t>
            </a:r>
          </a:p>
          <a:p>
            <a:pPr algn="ctr" eaLnBrk="0" hangingPunct="0"/>
            <a:r>
              <a:rPr lang="en-US" dirty="0">
                <a:solidFill>
                  <a:schemeClr val="tx1"/>
                </a:solidFill>
                <a:cs typeface="Arial" pitchFamily="34" charset="0"/>
              </a:rPr>
              <a:t>Rounded R.</a:t>
            </a:r>
          </a:p>
        </p:txBody>
      </p:sp>
      <p:sp>
        <p:nvSpPr>
          <p:cNvPr id="67" name="Pfeil nach rechts 66"/>
          <p:cNvSpPr/>
          <p:nvPr/>
        </p:nvSpPr>
        <p:spPr bwMode="auto">
          <a:xfrm>
            <a:off x="5663952" y="2351125"/>
            <a:ext cx="1745652" cy="984028"/>
          </a:xfrm>
          <a:prstGeom prst="right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Arrow</a:t>
            </a:r>
          </a:p>
        </p:txBody>
      </p:sp>
      <p:sp>
        <p:nvSpPr>
          <p:cNvPr id="76" name="Textfeld 75"/>
          <p:cNvSpPr txBox="1"/>
          <p:nvPr/>
        </p:nvSpPr>
        <p:spPr>
          <a:xfrm>
            <a:off x="8411600" y="1979548"/>
            <a:ext cx="736099"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Store</a:t>
            </a:r>
          </a:p>
        </p:txBody>
      </p:sp>
      <p:sp>
        <p:nvSpPr>
          <p:cNvPr id="79" name="Rechteckige Legende 78"/>
          <p:cNvSpPr/>
          <p:nvPr/>
        </p:nvSpPr>
        <p:spPr bwMode="auto">
          <a:xfrm>
            <a:off x="9001372" y="3554814"/>
            <a:ext cx="1080120" cy="630271"/>
          </a:xfrm>
          <a:prstGeom prst="wedgeRectCallout">
            <a:avLst>
              <a:gd name="adj1" fmla="val -20833"/>
              <a:gd name="adj2" fmla="val 80475"/>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sz="1200" dirty="0">
                <a:solidFill>
                  <a:schemeClr val="bg1"/>
                </a:solidFill>
                <a:cs typeface="Arial" pitchFamily="34" charset="0"/>
              </a:rPr>
              <a:t>Explanation</a:t>
            </a:r>
          </a:p>
        </p:txBody>
      </p:sp>
      <p:sp>
        <p:nvSpPr>
          <p:cNvPr id="80" name="Rechteck 79"/>
          <p:cNvSpPr/>
          <p:nvPr/>
        </p:nvSpPr>
        <p:spPr bwMode="auto">
          <a:xfrm>
            <a:off x="1847528" y="5229200"/>
            <a:ext cx="1080120" cy="720080"/>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1</a:t>
            </a:r>
          </a:p>
        </p:txBody>
      </p:sp>
      <p:sp>
        <p:nvSpPr>
          <p:cNvPr id="81" name="Rechteck 80"/>
          <p:cNvSpPr/>
          <p:nvPr/>
        </p:nvSpPr>
        <p:spPr bwMode="auto">
          <a:xfrm>
            <a:off x="3039835" y="5229200"/>
            <a:ext cx="1080120" cy="720080"/>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2</a:t>
            </a:r>
          </a:p>
        </p:txBody>
      </p:sp>
      <p:sp>
        <p:nvSpPr>
          <p:cNvPr id="82" name="Rechteck 81"/>
          <p:cNvSpPr/>
          <p:nvPr/>
        </p:nvSpPr>
        <p:spPr bwMode="auto">
          <a:xfrm>
            <a:off x="4232142" y="5229200"/>
            <a:ext cx="1080120" cy="720080"/>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3</a:t>
            </a:r>
          </a:p>
        </p:txBody>
      </p:sp>
      <p:sp>
        <p:nvSpPr>
          <p:cNvPr id="83" name="Rechteck 82"/>
          <p:cNvSpPr/>
          <p:nvPr/>
        </p:nvSpPr>
        <p:spPr bwMode="auto">
          <a:xfrm>
            <a:off x="5424449" y="5229200"/>
            <a:ext cx="1080120" cy="72008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4</a:t>
            </a:r>
          </a:p>
        </p:txBody>
      </p:sp>
      <p:sp>
        <p:nvSpPr>
          <p:cNvPr id="84" name="Rechteck 83"/>
          <p:cNvSpPr/>
          <p:nvPr/>
        </p:nvSpPr>
        <p:spPr bwMode="auto">
          <a:xfrm>
            <a:off x="6616756" y="5229200"/>
            <a:ext cx="1080120" cy="720080"/>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5</a:t>
            </a:r>
          </a:p>
        </p:txBody>
      </p:sp>
      <p:sp>
        <p:nvSpPr>
          <p:cNvPr id="85" name="Rechteck 84"/>
          <p:cNvSpPr/>
          <p:nvPr/>
        </p:nvSpPr>
        <p:spPr bwMode="auto">
          <a:xfrm>
            <a:off x="7809063" y="5229200"/>
            <a:ext cx="1080120" cy="7200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6</a:t>
            </a:r>
          </a:p>
        </p:txBody>
      </p:sp>
      <p:sp>
        <p:nvSpPr>
          <p:cNvPr id="86" name="Rechteck 85"/>
          <p:cNvSpPr/>
          <p:nvPr/>
        </p:nvSpPr>
        <p:spPr bwMode="auto">
          <a:xfrm>
            <a:off x="9001372" y="5229200"/>
            <a:ext cx="1080120" cy="720080"/>
          </a:xfrm>
          <a:prstGeom prst="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6</a:t>
            </a:r>
          </a:p>
        </p:txBody>
      </p:sp>
      <p:sp>
        <p:nvSpPr>
          <p:cNvPr id="87" name="Würfel 86"/>
          <p:cNvSpPr/>
          <p:nvPr/>
        </p:nvSpPr>
        <p:spPr bwMode="auto">
          <a:xfrm>
            <a:off x="7576635" y="2544291"/>
            <a:ext cx="1635522" cy="688068"/>
          </a:xfrm>
          <a:prstGeom prst="cub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Box</a:t>
            </a:r>
          </a:p>
        </p:txBody>
      </p:sp>
      <p:sp>
        <p:nvSpPr>
          <p:cNvPr id="88" name="Gefaltete Ecke 87"/>
          <p:cNvSpPr/>
          <p:nvPr/>
        </p:nvSpPr>
        <p:spPr bwMode="auto">
          <a:xfrm>
            <a:off x="9472868" y="1341198"/>
            <a:ext cx="591193" cy="573342"/>
          </a:xfrm>
          <a:prstGeom prst="foldedCorner">
            <a:avLst>
              <a:gd name="adj" fmla="val 26500"/>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sz="1100" dirty="0">
                <a:solidFill>
                  <a:schemeClr val="tx1"/>
                </a:solidFill>
                <a:cs typeface="Arial" pitchFamily="34" charset="0"/>
              </a:rPr>
              <a:t>Text</a:t>
            </a:r>
          </a:p>
        </p:txBody>
      </p:sp>
      <p:sp>
        <p:nvSpPr>
          <p:cNvPr id="89" name="Textfeld 88"/>
          <p:cNvSpPr txBox="1"/>
          <p:nvPr/>
        </p:nvSpPr>
        <p:spPr>
          <a:xfrm>
            <a:off x="9164925" y="1979548"/>
            <a:ext cx="1338828"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Information</a:t>
            </a:r>
          </a:p>
        </p:txBody>
      </p:sp>
      <p:grpSp>
        <p:nvGrpSpPr>
          <p:cNvPr id="10" name="Gruppieren 9"/>
          <p:cNvGrpSpPr/>
          <p:nvPr/>
        </p:nvGrpSpPr>
        <p:grpSpPr>
          <a:xfrm>
            <a:off x="7598156" y="1315616"/>
            <a:ext cx="559873" cy="576064"/>
            <a:chOff x="572022" y="2923566"/>
            <a:chExt cx="659253" cy="707501"/>
          </a:xfrm>
        </p:grpSpPr>
        <p:sp>
          <p:nvSpPr>
            <p:cNvPr id="8" name="Ellipse 7"/>
            <p:cNvSpPr/>
            <p:nvPr/>
          </p:nvSpPr>
          <p:spPr bwMode="auto">
            <a:xfrm>
              <a:off x="721628" y="2923566"/>
              <a:ext cx="360040" cy="360000"/>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cs typeface="Arial" pitchFamily="34" charset="0"/>
              </a:endParaRPr>
            </a:p>
          </p:txBody>
        </p:sp>
        <p:sp>
          <p:nvSpPr>
            <p:cNvPr id="9" name="Kreis 8"/>
            <p:cNvSpPr/>
            <p:nvPr/>
          </p:nvSpPr>
          <p:spPr bwMode="auto">
            <a:xfrm>
              <a:off x="572022" y="3283566"/>
              <a:ext cx="659253" cy="347501"/>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cs typeface="Arial" pitchFamily="34" charset="0"/>
              </a:endParaRPr>
            </a:p>
          </p:txBody>
        </p:sp>
      </p:grpSp>
      <p:grpSp>
        <p:nvGrpSpPr>
          <p:cNvPr id="62" name="Gruppieren 61"/>
          <p:cNvGrpSpPr/>
          <p:nvPr/>
        </p:nvGrpSpPr>
        <p:grpSpPr>
          <a:xfrm>
            <a:off x="8500839" y="1500827"/>
            <a:ext cx="559874" cy="391616"/>
            <a:chOff x="6976839" y="1500827"/>
            <a:chExt cx="559874" cy="391616"/>
          </a:xfrm>
        </p:grpSpPr>
        <p:sp>
          <p:nvSpPr>
            <p:cNvPr id="43" name="Ellipse 42"/>
            <p:cNvSpPr/>
            <p:nvPr/>
          </p:nvSpPr>
          <p:spPr bwMode="auto">
            <a:xfrm>
              <a:off x="6976840" y="1766429"/>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40" name="Ellipse 39"/>
            <p:cNvSpPr/>
            <p:nvPr/>
          </p:nvSpPr>
          <p:spPr bwMode="auto">
            <a:xfrm>
              <a:off x="6976839" y="1700030"/>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39" name="Ellipse 38"/>
            <p:cNvSpPr/>
            <p:nvPr/>
          </p:nvSpPr>
          <p:spPr bwMode="auto">
            <a:xfrm>
              <a:off x="6976840" y="1633629"/>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3" name="Ellipse 2"/>
            <p:cNvSpPr/>
            <p:nvPr/>
          </p:nvSpPr>
          <p:spPr bwMode="auto">
            <a:xfrm>
              <a:off x="6976840" y="1567228"/>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45" name="Ellipse 44"/>
            <p:cNvSpPr/>
            <p:nvPr/>
          </p:nvSpPr>
          <p:spPr bwMode="auto">
            <a:xfrm>
              <a:off x="6976840" y="1500827"/>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sp>
        <p:nvSpPr>
          <p:cNvPr id="47" name="Ellipse 46"/>
          <p:cNvSpPr/>
          <p:nvPr/>
        </p:nvSpPr>
        <p:spPr bwMode="auto">
          <a:xfrm>
            <a:off x="1800769" y="2565340"/>
            <a:ext cx="1490966" cy="661374"/>
          </a:xfrm>
          <a:custGeom>
            <a:avLst/>
            <a:gdLst/>
            <a:ahLst/>
            <a:cxnLst/>
            <a:rect l="l" t="t" r="r" b="b"/>
            <a:pathLst>
              <a:path w="1490966" h="661374">
                <a:moveTo>
                  <a:pt x="882067" y="0"/>
                </a:moveTo>
                <a:cubicBezTo>
                  <a:pt x="1031495" y="0"/>
                  <a:pt x="1157883" y="94445"/>
                  <a:pt x="1198125" y="224882"/>
                </a:cubicBezTo>
                <a:cubicBezTo>
                  <a:pt x="1213923" y="221952"/>
                  <a:pt x="1230281" y="220426"/>
                  <a:pt x="1247033" y="220426"/>
                </a:cubicBezTo>
                <a:cubicBezTo>
                  <a:pt x="1381753" y="220426"/>
                  <a:pt x="1490966" y="319136"/>
                  <a:pt x="1490966" y="440900"/>
                </a:cubicBezTo>
                <a:cubicBezTo>
                  <a:pt x="1490966" y="555058"/>
                  <a:pt x="1394971" y="648952"/>
                  <a:pt x="1271857" y="659112"/>
                </a:cubicBezTo>
                <a:lnTo>
                  <a:pt x="1271857" y="661374"/>
                </a:lnTo>
                <a:lnTo>
                  <a:pt x="1247033" y="661374"/>
                </a:lnTo>
                <a:lnTo>
                  <a:pt x="207929" y="661374"/>
                </a:lnTo>
                <a:lnTo>
                  <a:pt x="207928" y="661374"/>
                </a:lnTo>
                <a:lnTo>
                  <a:pt x="207928" y="661374"/>
                </a:lnTo>
                <a:cubicBezTo>
                  <a:pt x="93092" y="661374"/>
                  <a:pt x="0" y="562664"/>
                  <a:pt x="0" y="440900"/>
                </a:cubicBezTo>
                <a:cubicBezTo>
                  <a:pt x="0" y="319136"/>
                  <a:pt x="93093" y="220426"/>
                  <a:pt x="207929" y="220426"/>
                </a:cubicBezTo>
                <a:cubicBezTo>
                  <a:pt x="236743" y="220426"/>
                  <a:pt x="264188" y="226641"/>
                  <a:pt x="289112" y="237929"/>
                </a:cubicBezTo>
                <a:cubicBezTo>
                  <a:pt x="320337" y="155718"/>
                  <a:pt x="399125" y="97623"/>
                  <a:pt x="491302" y="97623"/>
                </a:cubicBezTo>
                <a:cubicBezTo>
                  <a:pt x="535615" y="97623"/>
                  <a:pt x="576833" y="111049"/>
                  <a:pt x="608953" y="137475"/>
                </a:cubicBezTo>
                <a:cubicBezTo>
                  <a:pt x="668646" y="54334"/>
                  <a:pt x="768729" y="0"/>
                  <a:pt x="882067" y="0"/>
                </a:cubicBezTo>
                <a:close/>
              </a:path>
            </a:pathLst>
          </a:cu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latin typeface="Arial" pitchFamily="34" charset="0"/>
                <a:cs typeface="Arial" pitchFamily="34" charset="0"/>
              </a:rPr>
              <a:t>Cloud</a:t>
            </a:r>
          </a:p>
        </p:txBody>
      </p:sp>
      <p:sp>
        <p:nvSpPr>
          <p:cNvPr id="12" name="Rechteck 11"/>
          <p:cNvSpPr/>
          <p:nvPr/>
        </p:nvSpPr>
        <p:spPr bwMode="auto">
          <a:xfrm>
            <a:off x="3812379" y="3370374"/>
            <a:ext cx="368390" cy="576064"/>
          </a:xfrm>
          <a:custGeom>
            <a:avLst/>
            <a:gdLst/>
            <a:ahLst/>
            <a:cxnLst/>
            <a:rect l="l" t="t" r="r" b="b"/>
            <a:pathLst>
              <a:path w="576064" h="957943">
                <a:moveTo>
                  <a:pt x="302137" y="829611"/>
                </a:moveTo>
                <a:cubicBezTo>
                  <a:pt x="271157" y="829611"/>
                  <a:pt x="246043" y="853790"/>
                  <a:pt x="246043" y="883617"/>
                </a:cubicBezTo>
                <a:cubicBezTo>
                  <a:pt x="246043" y="913444"/>
                  <a:pt x="271157" y="937623"/>
                  <a:pt x="302137" y="937623"/>
                </a:cubicBezTo>
                <a:cubicBezTo>
                  <a:pt x="333117" y="937623"/>
                  <a:pt x="358231" y="913444"/>
                  <a:pt x="358231" y="883617"/>
                </a:cubicBezTo>
                <a:cubicBezTo>
                  <a:pt x="358231" y="853790"/>
                  <a:pt x="333117" y="829611"/>
                  <a:pt x="302137" y="829611"/>
                </a:cubicBezTo>
                <a:close/>
                <a:moveTo>
                  <a:pt x="144017" y="93847"/>
                </a:moveTo>
                <a:cubicBezTo>
                  <a:pt x="104248" y="93847"/>
                  <a:pt x="72008" y="126087"/>
                  <a:pt x="72008" y="165856"/>
                </a:cubicBezTo>
                <a:lnTo>
                  <a:pt x="72008" y="741918"/>
                </a:lnTo>
                <a:cubicBezTo>
                  <a:pt x="72008" y="781687"/>
                  <a:pt x="104248" y="813927"/>
                  <a:pt x="144017" y="813927"/>
                </a:cubicBezTo>
                <a:lnTo>
                  <a:pt x="432047" y="813927"/>
                </a:lnTo>
                <a:cubicBezTo>
                  <a:pt x="471816" y="813927"/>
                  <a:pt x="504056" y="781687"/>
                  <a:pt x="504056" y="741918"/>
                </a:cubicBezTo>
                <a:lnTo>
                  <a:pt x="504056" y="165856"/>
                </a:lnTo>
                <a:cubicBezTo>
                  <a:pt x="504056" y="126087"/>
                  <a:pt x="471816" y="93847"/>
                  <a:pt x="432047" y="93847"/>
                </a:cubicBezTo>
                <a:close/>
                <a:moveTo>
                  <a:pt x="0" y="0"/>
                </a:moveTo>
                <a:lnTo>
                  <a:pt x="576064" y="0"/>
                </a:lnTo>
                <a:lnTo>
                  <a:pt x="576064" y="957943"/>
                </a:lnTo>
                <a:lnTo>
                  <a:pt x="0" y="957943"/>
                </a:lnTo>
                <a:close/>
              </a:path>
            </a:pathLst>
          </a:cu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nvGrpSpPr>
          <p:cNvPr id="19" name="Gruppieren 18"/>
          <p:cNvGrpSpPr/>
          <p:nvPr/>
        </p:nvGrpSpPr>
        <p:grpSpPr>
          <a:xfrm>
            <a:off x="4439816" y="3365660"/>
            <a:ext cx="720080" cy="580779"/>
            <a:chOff x="2915816" y="3352339"/>
            <a:chExt cx="720080" cy="580779"/>
          </a:xfrm>
        </p:grpSpPr>
        <p:sp>
          <p:nvSpPr>
            <p:cNvPr id="17" name="Rechteck 16"/>
            <p:cNvSpPr/>
            <p:nvPr/>
          </p:nvSpPr>
          <p:spPr bwMode="auto">
            <a:xfrm>
              <a:off x="3203848" y="3773800"/>
              <a:ext cx="144016" cy="112184"/>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15" name="Rechteck 14"/>
            <p:cNvSpPr/>
            <p:nvPr/>
          </p:nvSpPr>
          <p:spPr bwMode="auto">
            <a:xfrm>
              <a:off x="2915816" y="3352339"/>
              <a:ext cx="720080" cy="436701"/>
            </a:xfrm>
            <a:custGeom>
              <a:avLst/>
              <a:gdLst/>
              <a:ahLst/>
              <a:cxnLst/>
              <a:rect l="l" t="t" r="r" b="b"/>
              <a:pathLst>
                <a:path w="720080" h="432048">
                  <a:moveTo>
                    <a:pt x="99843" y="26288"/>
                  </a:moveTo>
                  <a:cubicBezTo>
                    <a:pt x="64831" y="26288"/>
                    <a:pt x="36448" y="54671"/>
                    <a:pt x="36448" y="89683"/>
                  </a:cubicBezTo>
                  <a:lnTo>
                    <a:pt x="36448" y="343253"/>
                  </a:lnTo>
                  <a:cubicBezTo>
                    <a:pt x="36448" y="378265"/>
                    <a:pt x="64831" y="406648"/>
                    <a:pt x="99843" y="406648"/>
                  </a:cubicBezTo>
                  <a:lnTo>
                    <a:pt x="621125" y="406648"/>
                  </a:lnTo>
                  <a:cubicBezTo>
                    <a:pt x="656137" y="406648"/>
                    <a:pt x="684520" y="378265"/>
                    <a:pt x="684520" y="343253"/>
                  </a:cubicBezTo>
                  <a:lnTo>
                    <a:pt x="684520" y="89683"/>
                  </a:lnTo>
                  <a:cubicBezTo>
                    <a:pt x="684520" y="54671"/>
                    <a:pt x="656137" y="26288"/>
                    <a:pt x="621125" y="26288"/>
                  </a:cubicBezTo>
                  <a:close/>
                  <a:moveTo>
                    <a:pt x="0" y="0"/>
                  </a:moveTo>
                  <a:lnTo>
                    <a:pt x="720080" y="0"/>
                  </a:lnTo>
                  <a:lnTo>
                    <a:pt x="720080" y="432048"/>
                  </a:lnTo>
                  <a:lnTo>
                    <a:pt x="0" y="432048"/>
                  </a:lnTo>
                  <a:close/>
                </a:path>
              </a:pathLst>
            </a:cu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18" name="Rechteck 17"/>
            <p:cNvSpPr/>
            <p:nvPr/>
          </p:nvSpPr>
          <p:spPr bwMode="auto">
            <a:xfrm>
              <a:off x="3123094" y="3869330"/>
              <a:ext cx="305525" cy="63788"/>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grpSp>
        <p:nvGrpSpPr>
          <p:cNvPr id="55" name="Gruppieren 54"/>
          <p:cNvGrpSpPr/>
          <p:nvPr/>
        </p:nvGrpSpPr>
        <p:grpSpPr>
          <a:xfrm>
            <a:off x="5411502" y="3397401"/>
            <a:ext cx="834105" cy="504057"/>
            <a:chOff x="4211960" y="3352339"/>
            <a:chExt cx="1080120" cy="652726"/>
          </a:xfrm>
        </p:grpSpPr>
        <p:cxnSp>
          <p:nvCxnSpPr>
            <p:cNvPr id="27" name="Gerade Verbindung mit Pfeil 26"/>
            <p:cNvCxnSpPr/>
            <p:nvPr/>
          </p:nvCxnSpPr>
          <p:spPr bwMode="auto">
            <a:xfrm flipV="1">
              <a:off x="4211960" y="3352339"/>
              <a:ext cx="0" cy="652726"/>
            </a:xfrm>
            <a:prstGeom prst="straightConnector1">
              <a:avLst/>
            </a:prstGeom>
            <a:ln>
              <a:solidFill>
                <a:schemeClr val="accent3">
                  <a:lumMod val="75000"/>
                </a:schemeClr>
              </a:solidFill>
              <a:headEnd type="none" w="med" len="med"/>
              <a:tailEnd type="arrow"/>
            </a:ln>
          </p:spPr>
          <p:style>
            <a:lnRef idx="3">
              <a:schemeClr val="dk1"/>
            </a:lnRef>
            <a:fillRef idx="0">
              <a:schemeClr val="dk1"/>
            </a:fillRef>
            <a:effectRef idx="2">
              <a:schemeClr val="dk1"/>
            </a:effectRef>
            <a:fontRef idx="minor">
              <a:schemeClr val="tx1"/>
            </a:fontRef>
          </p:style>
        </p:cxnSp>
        <p:cxnSp>
          <p:nvCxnSpPr>
            <p:cNvPr id="65" name="Gerade Verbindung mit Pfeil 64"/>
            <p:cNvCxnSpPr/>
            <p:nvPr/>
          </p:nvCxnSpPr>
          <p:spPr bwMode="auto">
            <a:xfrm>
              <a:off x="4211960" y="4005064"/>
              <a:ext cx="1080120" cy="0"/>
            </a:xfrm>
            <a:prstGeom prst="straightConnector1">
              <a:avLst/>
            </a:prstGeom>
            <a:ln>
              <a:solidFill>
                <a:schemeClr val="accent3">
                  <a:lumMod val="75000"/>
                </a:schemeClr>
              </a:solidFill>
              <a:headEnd type="none" w="med" len="med"/>
              <a:tailEnd type="arrow"/>
            </a:ln>
          </p:spPr>
          <p:style>
            <a:lnRef idx="3">
              <a:schemeClr val="dk1"/>
            </a:lnRef>
            <a:fillRef idx="0">
              <a:schemeClr val="dk1"/>
            </a:fillRef>
            <a:effectRef idx="2">
              <a:schemeClr val="dk1"/>
            </a:effectRef>
            <a:fontRef idx="minor">
              <a:schemeClr val="tx1"/>
            </a:fontRef>
          </p:style>
        </p:cxnSp>
        <p:sp>
          <p:nvSpPr>
            <p:cNvPr id="38" name="Freihandform 37"/>
            <p:cNvSpPr/>
            <p:nvPr/>
          </p:nvSpPr>
          <p:spPr bwMode="auto">
            <a:xfrm>
              <a:off x="4213860" y="3429000"/>
              <a:ext cx="878896" cy="400892"/>
            </a:xfrm>
            <a:custGeom>
              <a:avLst/>
              <a:gdLst>
                <a:gd name="connsiteX0" fmla="*/ 0 w 735330"/>
                <a:gd name="connsiteY0" fmla="*/ 396240 h 396240"/>
                <a:gd name="connsiteX1" fmla="*/ 163830 w 735330"/>
                <a:gd name="connsiteY1" fmla="*/ 257175 h 396240"/>
                <a:gd name="connsiteX2" fmla="*/ 331470 w 735330"/>
                <a:gd name="connsiteY2" fmla="*/ 346710 h 396240"/>
                <a:gd name="connsiteX3" fmla="*/ 735330 w 735330"/>
                <a:gd name="connsiteY3" fmla="*/ 0 h 396240"/>
              </a:gdLst>
              <a:ahLst/>
              <a:cxnLst>
                <a:cxn ang="0">
                  <a:pos x="connsiteX0" y="connsiteY0"/>
                </a:cxn>
                <a:cxn ang="0">
                  <a:pos x="connsiteX1" y="connsiteY1"/>
                </a:cxn>
                <a:cxn ang="0">
                  <a:pos x="connsiteX2" y="connsiteY2"/>
                </a:cxn>
                <a:cxn ang="0">
                  <a:pos x="connsiteX3" y="connsiteY3"/>
                </a:cxn>
              </a:cxnLst>
              <a:rect l="l" t="t" r="r" b="b"/>
              <a:pathLst>
                <a:path w="735330" h="396240">
                  <a:moveTo>
                    <a:pt x="0" y="396240"/>
                  </a:moveTo>
                  <a:cubicBezTo>
                    <a:pt x="54292" y="330835"/>
                    <a:pt x="108585" y="265430"/>
                    <a:pt x="163830" y="257175"/>
                  </a:cubicBezTo>
                  <a:cubicBezTo>
                    <a:pt x="219075" y="248920"/>
                    <a:pt x="236220" y="389573"/>
                    <a:pt x="331470" y="346710"/>
                  </a:cubicBezTo>
                  <a:cubicBezTo>
                    <a:pt x="426720" y="303847"/>
                    <a:pt x="581025" y="151923"/>
                    <a:pt x="735330" y="0"/>
                  </a:cubicBezTo>
                </a:path>
              </a:pathLst>
            </a:custGeom>
            <a:noFill/>
            <a:ln>
              <a:solidFill>
                <a:schemeClr val="accent3">
                  <a:lumMod val="75000"/>
                </a:schemeClr>
              </a:solid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grpSp>
      <p:grpSp>
        <p:nvGrpSpPr>
          <p:cNvPr id="58" name="Gruppieren 57"/>
          <p:cNvGrpSpPr/>
          <p:nvPr/>
        </p:nvGrpSpPr>
        <p:grpSpPr>
          <a:xfrm>
            <a:off x="6384033" y="3450131"/>
            <a:ext cx="398427" cy="400216"/>
            <a:chOff x="4860032" y="3351277"/>
            <a:chExt cx="547489" cy="549947"/>
          </a:xfrm>
        </p:grpSpPr>
        <p:sp>
          <p:nvSpPr>
            <p:cNvPr id="57" name="Kreis 56"/>
            <p:cNvSpPr/>
            <p:nvPr/>
          </p:nvSpPr>
          <p:spPr bwMode="auto">
            <a:xfrm>
              <a:off x="4860032" y="3397106"/>
              <a:ext cx="504056" cy="504118"/>
            </a:xfrm>
            <a:prstGeom prst="pi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74" name="Kreis 73"/>
            <p:cNvSpPr/>
            <p:nvPr/>
          </p:nvSpPr>
          <p:spPr bwMode="auto">
            <a:xfrm>
              <a:off x="4903465" y="3351277"/>
              <a:ext cx="504056" cy="504118"/>
            </a:xfrm>
            <a:prstGeom prst="pie">
              <a:avLst>
                <a:gd name="adj1" fmla="val 16192115"/>
                <a:gd name="adj2" fmla="val 4910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grpSp>
        <p:nvGrpSpPr>
          <p:cNvPr id="61" name="Gruppieren 60"/>
          <p:cNvGrpSpPr/>
          <p:nvPr/>
        </p:nvGrpSpPr>
        <p:grpSpPr>
          <a:xfrm>
            <a:off x="7038618" y="3419392"/>
            <a:ext cx="432048" cy="508148"/>
            <a:chOff x="8373295" y="1322926"/>
            <a:chExt cx="591193" cy="573342"/>
          </a:xfrm>
        </p:grpSpPr>
        <p:sp>
          <p:nvSpPr>
            <p:cNvPr id="77" name="Gefaltete Ecke 76"/>
            <p:cNvSpPr/>
            <p:nvPr/>
          </p:nvSpPr>
          <p:spPr bwMode="auto">
            <a:xfrm>
              <a:off x="8373295" y="1322926"/>
              <a:ext cx="591193" cy="573342"/>
            </a:xfrm>
            <a:prstGeom prst="foldedCorner">
              <a:avLst>
                <a:gd name="adj" fmla="val 26500"/>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sz="1100" dirty="0">
                <a:solidFill>
                  <a:schemeClr val="tx1"/>
                </a:solidFill>
                <a:cs typeface="Arial" pitchFamily="34" charset="0"/>
              </a:endParaRPr>
            </a:p>
          </p:txBody>
        </p:sp>
        <p:sp>
          <p:nvSpPr>
            <p:cNvPr id="60" name="Eine Ecke des Rechtecks abrunden 59"/>
            <p:cNvSpPr/>
            <p:nvPr/>
          </p:nvSpPr>
          <p:spPr bwMode="auto">
            <a:xfrm>
              <a:off x="8445303" y="1412776"/>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0" name="Eine Ecke des Rechtecks abrunden 89"/>
            <p:cNvSpPr/>
            <p:nvPr/>
          </p:nvSpPr>
          <p:spPr bwMode="auto">
            <a:xfrm>
              <a:off x="8589319" y="1412776"/>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1" name="Eine Ecke des Rechtecks abrunden 90"/>
            <p:cNvSpPr/>
            <p:nvPr/>
          </p:nvSpPr>
          <p:spPr bwMode="auto">
            <a:xfrm>
              <a:off x="8733335" y="1412776"/>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2" name="Eine Ecke des Rechtecks abrunden 91"/>
            <p:cNvSpPr/>
            <p:nvPr/>
          </p:nvSpPr>
          <p:spPr bwMode="auto">
            <a:xfrm>
              <a:off x="8447097" y="1504554"/>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3" name="Eine Ecke des Rechtecks abrunden 92"/>
            <p:cNvSpPr/>
            <p:nvPr/>
          </p:nvSpPr>
          <p:spPr bwMode="auto">
            <a:xfrm>
              <a:off x="8591113" y="1504554"/>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4" name="Eine Ecke des Rechtecks abrunden 93"/>
            <p:cNvSpPr/>
            <p:nvPr/>
          </p:nvSpPr>
          <p:spPr bwMode="auto">
            <a:xfrm>
              <a:off x="8731430" y="1504554"/>
              <a:ext cx="147715"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5" name="Eine Ecke des Rechtecks abrunden 94"/>
            <p:cNvSpPr/>
            <p:nvPr/>
          </p:nvSpPr>
          <p:spPr bwMode="auto">
            <a:xfrm>
              <a:off x="8447097" y="1593707"/>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6" name="Eine Ecke des Rechtecks abrunden 95"/>
            <p:cNvSpPr/>
            <p:nvPr/>
          </p:nvSpPr>
          <p:spPr bwMode="auto">
            <a:xfrm>
              <a:off x="8591113" y="1593707"/>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7" name="Eine Ecke des Rechtecks abrunden 96"/>
            <p:cNvSpPr/>
            <p:nvPr/>
          </p:nvSpPr>
          <p:spPr bwMode="auto">
            <a:xfrm>
              <a:off x="8731430" y="1593707"/>
              <a:ext cx="147715"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spTree>
    <p:extLst>
      <p:ext uri="{BB962C8B-B14F-4D97-AF65-F5344CB8AC3E}">
        <p14:creationId xmlns:p14="http://schemas.microsoft.com/office/powerpoint/2010/main" val="162470242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C23649-213C-41F0-9DCC-769CADDFB926}"/>
              </a:ext>
            </a:extLst>
          </p:cNvPr>
          <p:cNvSpPr>
            <a:spLocks noGrp="1"/>
          </p:cNvSpPr>
          <p:nvPr>
            <p:ph type="title"/>
          </p:nvPr>
        </p:nvSpPr>
        <p:spPr/>
        <p:txBody>
          <a:bodyPr/>
          <a:lstStyle/>
          <a:p>
            <a:r>
              <a:rPr lang="de-DE">
                <a:ea typeface="+mj-lt"/>
                <a:cs typeface="+mj-lt"/>
              </a:rPr>
              <a:t>Rule-based Approaches vs. Machine Learning</a:t>
            </a:r>
            <a:endParaRPr lang="de-DE"/>
          </a:p>
        </p:txBody>
      </p:sp>
      <p:graphicFrame>
        <p:nvGraphicFramePr>
          <p:cNvPr id="7" name="Tabelle 7">
            <a:extLst>
              <a:ext uri="{FF2B5EF4-FFF2-40B4-BE49-F238E27FC236}">
                <a16:creationId xmlns:a16="http://schemas.microsoft.com/office/drawing/2014/main" id="{BC89402D-E67D-4FDB-BED3-A5EF1280A730}"/>
              </a:ext>
            </a:extLst>
          </p:cNvPr>
          <p:cNvGraphicFramePr>
            <a:graphicFrameLocks noGrp="1"/>
          </p:cNvGraphicFramePr>
          <p:nvPr>
            <p:ph idx="1"/>
            <p:extLst>
              <p:ext uri="{D42A27DB-BD31-4B8C-83A1-F6EECF244321}">
                <p14:modId xmlns:p14="http://schemas.microsoft.com/office/powerpoint/2010/main" val="2629971783"/>
              </p:ext>
            </p:extLst>
          </p:nvPr>
        </p:nvGraphicFramePr>
        <p:xfrm>
          <a:off x="339038" y="1714551"/>
          <a:ext cx="11522069" cy="3022600"/>
        </p:xfrm>
        <a:graphic>
          <a:graphicData uri="http://schemas.openxmlformats.org/drawingml/2006/table">
            <a:tbl>
              <a:tblPr firstRow="1" firstCol="1" bandRow="1">
                <a:tableStyleId>{7DF18680-E054-41AD-8BC1-D1AEF772440D}</a:tableStyleId>
              </a:tblPr>
              <a:tblGrid>
                <a:gridCol w="1998721">
                  <a:extLst>
                    <a:ext uri="{9D8B030D-6E8A-4147-A177-3AD203B41FA5}">
                      <a16:colId xmlns:a16="http://schemas.microsoft.com/office/drawing/2014/main" val="1265464990"/>
                    </a:ext>
                  </a:extLst>
                </a:gridCol>
                <a:gridCol w="4523101">
                  <a:extLst>
                    <a:ext uri="{9D8B030D-6E8A-4147-A177-3AD203B41FA5}">
                      <a16:colId xmlns:a16="http://schemas.microsoft.com/office/drawing/2014/main" val="540449776"/>
                    </a:ext>
                  </a:extLst>
                </a:gridCol>
                <a:gridCol w="5000247">
                  <a:extLst>
                    <a:ext uri="{9D8B030D-6E8A-4147-A177-3AD203B41FA5}">
                      <a16:colId xmlns:a16="http://schemas.microsoft.com/office/drawing/2014/main" val="2843148011"/>
                    </a:ext>
                  </a:extLst>
                </a:gridCol>
              </a:tblGrid>
              <a:tr h="370840">
                <a:tc>
                  <a:txBody>
                    <a:bodyPr/>
                    <a:lstStyle/>
                    <a:p>
                      <a:endParaRPr lang="de-DE" b="0" dirty="0"/>
                    </a:p>
                  </a:txBody>
                  <a:tcPr/>
                </a:tc>
                <a:tc>
                  <a:txBody>
                    <a:bodyPr/>
                    <a:lstStyle/>
                    <a:p>
                      <a:r>
                        <a:rPr lang="de-DE" b="0"/>
                        <a:t>Pro</a:t>
                      </a:r>
                      <a:endParaRPr lang="de-DE" b="0" dirty="0"/>
                    </a:p>
                  </a:txBody>
                  <a:tcPr/>
                </a:tc>
                <a:tc>
                  <a:txBody>
                    <a:bodyPr/>
                    <a:lstStyle/>
                    <a:p>
                      <a:r>
                        <a:rPr lang="de-DE" b="0"/>
                        <a:t>Con</a:t>
                      </a:r>
                      <a:endParaRPr lang="de-DE" b="0" dirty="0"/>
                    </a:p>
                  </a:txBody>
                  <a:tcPr/>
                </a:tc>
                <a:extLst>
                  <a:ext uri="{0D108BD9-81ED-4DB2-BD59-A6C34878D82A}">
                    <a16:rowId xmlns:a16="http://schemas.microsoft.com/office/drawing/2014/main" val="3270391303"/>
                  </a:ext>
                </a:extLst>
              </a:tr>
              <a:tr h="370840">
                <a:tc>
                  <a:txBody>
                    <a:bodyPr/>
                    <a:lstStyle/>
                    <a:p>
                      <a:r>
                        <a:rPr lang="de-DE" b="0"/>
                        <a:t>Rule-based</a:t>
                      </a:r>
                      <a:endParaRPr lang="de-DE" b="0" dirty="0"/>
                    </a:p>
                  </a:txBody>
                  <a:tcPr/>
                </a:tc>
                <a:tc>
                  <a:txBody>
                    <a:bodyPr/>
                    <a:lstStyle/>
                    <a:p>
                      <a:pPr lvl="0">
                        <a:buNone/>
                      </a:pPr>
                      <a:r>
                        <a:rPr lang="de-DE" sz="1800" b="0" i="0" u="none" strike="noStrike" noProof="0">
                          <a:latin typeface="Arial"/>
                        </a:rPr>
                        <a:t>Declarative</a:t>
                      </a:r>
                    </a:p>
                    <a:p>
                      <a:pPr lvl="0">
                        <a:buNone/>
                      </a:pPr>
                      <a:r>
                        <a:rPr lang="de-DE" sz="1800" b="0" i="0" u="none" strike="noStrike" noProof="0"/>
                        <a:t>Easy to comprehend</a:t>
                      </a:r>
                    </a:p>
                    <a:p>
                      <a:pPr lvl="0">
                        <a:buNone/>
                      </a:pPr>
                      <a:r>
                        <a:rPr lang="de-DE" sz="1800" b="0" i="0" u="none" strike="noStrike" noProof="0">
                          <a:latin typeface="Arial"/>
                        </a:rPr>
                        <a:t>Easy to maintain</a:t>
                      </a:r>
                    </a:p>
                    <a:p>
                      <a:pPr lvl="0">
                        <a:buNone/>
                      </a:pPr>
                      <a:r>
                        <a:rPr lang="de-DE" sz="1800" b="0" i="0" u="sng" strike="noStrike" noProof="0" dirty="0"/>
                        <a:t>Easy to incorporate </a:t>
                      </a:r>
                      <a:r>
                        <a:rPr lang="de-DE" sz="1800" b="0" i="0" u="sng" strike="noStrike" noProof="0">
                          <a:latin typeface="Arial"/>
                        </a:rPr>
                        <a:t>domain knowledge</a:t>
                      </a:r>
                    </a:p>
                    <a:p>
                      <a:pPr lvl="0">
                        <a:buNone/>
                      </a:pPr>
                      <a:r>
                        <a:rPr lang="de-DE" sz="1800" b="0" i="0" u="none" strike="noStrike" noProof="0"/>
                        <a:t>Easy to trace and fix the cause of errors</a:t>
                      </a:r>
                      <a:endParaRPr lang="de-DE"/>
                    </a:p>
                  </a:txBody>
                  <a:tcPr/>
                </a:tc>
                <a:tc>
                  <a:txBody>
                    <a:bodyPr/>
                    <a:lstStyle/>
                    <a:p>
                      <a:r>
                        <a:rPr lang="de-DE" b="0"/>
                        <a:t>Heuristic</a:t>
                      </a:r>
                    </a:p>
                    <a:p>
                      <a:pPr lvl="0">
                        <a:buNone/>
                      </a:pPr>
                      <a:r>
                        <a:rPr lang="de-DE" b="0"/>
                        <a:t>Requires tedious manual labor</a:t>
                      </a:r>
                      <a:endParaRPr lang="de-DE" b="0" dirty="0"/>
                    </a:p>
                  </a:txBody>
                  <a:tcPr/>
                </a:tc>
                <a:extLst>
                  <a:ext uri="{0D108BD9-81ED-4DB2-BD59-A6C34878D82A}">
                    <a16:rowId xmlns:a16="http://schemas.microsoft.com/office/drawing/2014/main" val="1910059675"/>
                  </a:ext>
                </a:extLst>
              </a:tr>
              <a:tr h="370840">
                <a:tc>
                  <a:txBody>
                    <a:bodyPr/>
                    <a:lstStyle/>
                    <a:p>
                      <a:r>
                        <a:rPr lang="de-DE" b="0"/>
                        <a:t>ML</a:t>
                      </a:r>
                      <a:endParaRPr lang="de-DE" b="0" dirty="0"/>
                    </a:p>
                  </a:txBody>
                  <a:tcPr/>
                </a:tc>
                <a:tc>
                  <a:txBody>
                    <a:bodyPr/>
                    <a:lstStyle/>
                    <a:p>
                      <a:r>
                        <a:rPr lang="de-DE" b="0"/>
                        <a:t>Trainable</a:t>
                      </a:r>
                    </a:p>
                    <a:p>
                      <a:pPr lvl="0">
                        <a:buNone/>
                      </a:pPr>
                      <a:r>
                        <a:rPr lang="de-DE" b="0"/>
                        <a:t>Adaptable</a:t>
                      </a:r>
                    </a:p>
                    <a:p>
                      <a:pPr lvl="0">
                        <a:buNone/>
                      </a:pPr>
                      <a:r>
                        <a:rPr lang="de-DE" b="0"/>
                        <a:t>Reduces manual effort</a:t>
                      </a:r>
                      <a:endParaRPr lang="de-DE" b="0" dirty="0"/>
                    </a:p>
                  </a:txBody>
                  <a:tcPr/>
                </a:tc>
                <a:tc>
                  <a:txBody>
                    <a:bodyPr/>
                    <a:lstStyle/>
                    <a:p>
                      <a:r>
                        <a:rPr lang="de-DE" b="0" u="sng"/>
                        <a:t>Requires labeled data</a:t>
                      </a:r>
                    </a:p>
                    <a:p>
                      <a:pPr lvl="0">
                        <a:buNone/>
                      </a:pPr>
                      <a:r>
                        <a:rPr lang="de-DE" b="0"/>
                        <a:t>Requires retraining for domain adaption</a:t>
                      </a:r>
                    </a:p>
                    <a:p>
                      <a:pPr lvl="0">
                        <a:buNone/>
                      </a:pPr>
                      <a:r>
                        <a:rPr lang="de-DE" b="0"/>
                        <a:t>Requires ML expertise to use or maintain</a:t>
                      </a:r>
                    </a:p>
                    <a:p>
                      <a:pPr lvl="0">
                        <a:buNone/>
                      </a:pPr>
                      <a:r>
                        <a:rPr lang="de-DE" b="0"/>
                        <a:t>Opaque</a:t>
                      </a:r>
                      <a:endParaRPr lang="de-DE" b="0" dirty="0"/>
                    </a:p>
                  </a:txBody>
                  <a:tcPr/>
                </a:tc>
                <a:extLst>
                  <a:ext uri="{0D108BD9-81ED-4DB2-BD59-A6C34878D82A}">
                    <a16:rowId xmlns:a16="http://schemas.microsoft.com/office/drawing/2014/main" val="4002962621"/>
                  </a:ext>
                </a:extLst>
              </a:tr>
            </a:tbl>
          </a:graphicData>
        </a:graphic>
      </p:graphicFrame>
      <p:sp>
        <p:nvSpPr>
          <p:cNvPr id="4" name="Datumsplatzhalter 3">
            <a:extLst>
              <a:ext uri="{FF2B5EF4-FFF2-40B4-BE49-F238E27FC236}">
                <a16:creationId xmlns:a16="http://schemas.microsoft.com/office/drawing/2014/main" id="{33A9A253-B728-4CCD-86C2-26A0BB2C49B8}"/>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95F1F152-92CD-4865-9ED5-5191386ADE35}"/>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018DB48B-8E29-469F-9899-50BD76B08200}"/>
              </a:ext>
            </a:extLst>
          </p:cNvPr>
          <p:cNvSpPr>
            <a:spLocks noGrp="1"/>
          </p:cNvSpPr>
          <p:nvPr>
            <p:ph type="sldNum" sz="quarter" idx="12"/>
          </p:nvPr>
        </p:nvSpPr>
        <p:spPr/>
        <p:txBody>
          <a:bodyPr/>
          <a:lstStyle/>
          <a:p>
            <a:pPr>
              <a:defRPr/>
            </a:pPr>
            <a:fld id="{05BC9FAB-BDC1-47C0-A8BB-6E12A8205D33}" type="slidenum">
              <a:rPr lang="de-DE"/>
              <a:pPr>
                <a:defRPr/>
              </a:pPr>
              <a:t>6</a:t>
            </a:fld>
            <a:endParaRPr lang="de-DE" dirty="0"/>
          </a:p>
        </p:txBody>
      </p:sp>
    </p:spTree>
    <p:extLst>
      <p:ext uri="{BB962C8B-B14F-4D97-AF65-F5344CB8AC3E}">
        <p14:creationId xmlns:p14="http://schemas.microsoft.com/office/powerpoint/2010/main" val="65918362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C23649-213C-41F0-9DCC-769CADDFB926}"/>
              </a:ext>
            </a:extLst>
          </p:cNvPr>
          <p:cNvSpPr>
            <a:spLocks noGrp="1"/>
          </p:cNvSpPr>
          <p:nvPr>
            <p:ph type="title"/>
          </p:nvPr>
        </p:nvSpPr>
        <p:spPr/>
        <p:txBody>
          <a:bodyPr/>
          <a:lstStyle/>
          <a:p>
            <a:r>
              <a:rPr lang="de-DE">
                <a:ea typeface="+mj-lt"/>
                <a:cs typeface="+mj-lt"/>
              </a:rPr>
              <a:t>Rule-based Approaches vs. Machine Learning</a:t>
            </a:r>
            <a:endParaRPr lang="de-DE"/>
          </a:p>
        </p:txBody>
      </p:sp>
      <p:graphicFrame>
        <p:nvGraphicFramePr>
          <p:cNvPr id="7" name="Tabelle 7">
            <a:extLst>
              <a:ext uri="{FF2B5EF4-FFF2-40B4-BE49-F238E27FC236}">
                <a16:creationId xmlns:a16="http://schemas.microsoft.com/office/drawing/2014/main" id="{BC89402D-E67D-4FDB-BED3-A5EF1280A730}"/>
              </a:ext>
            </a:extLst>
          </p:cNvPr>
          <p:cNvGraphicFramePr>
            <a:graphicFrameLocks noGrp="1"/>
          </p:cNvGraphicFramePr>
          <p:nvPr>
            <p:ph idx="1"/>
            <p:extLst>
              <p:ext uri="{D42A27DB-BD31-4B8C-83A1-F6EECF244321}">
                <p14:modId xmlns:p14="http://schemas.microsoft.com/office/powerpoint/2010/main" val="2500837106"/>
              </p:ext>
            </p:extLst>
          </p:nvPr>
        </p:nvGraphicFramePr>
        <p:xfrm>
          <a:off x="339038" y="1714551"/>
          <a:ext cx="11522069" cy="3022600"/>
        </p:xfrm>
        <a:graphic>
          <a:graphicData uri="http://schemas.openxmlformats.org/drawingml/2006/table">
            <a:tbl>
              <a:tblPr firstRow="1" firstCol="1" bandRow="1">
                <a:tableStyleId>{7DF18680-E054-41AD-8BC1-D1AEF772440D}</a:tableStyleId>
              </a:tblPr>
              <a:tblGrid>
                <a:gridCol w="1998721">
                  <a:extLst>
                    <a:ext uri="{9D8B030D-6E8A-4147-A177-3AD203B41FA5}">
                      <a16:colId xmlns:a16="http://schemas.microsoft.com/office/drawing/2014/main" val="1265464990"/>
                    </a:ext>
                  </a:extLst>
                </a:gridCol>
                <a:gridCol w="4523101">
                  <a:extLst>
                    <a:ext uri="{9D8B030D-6E8A-4147-A177-3AD203B41FA5}">
                      <a16:colId xmlns:a16="http://schemas.microsoft.com/office/drawing/2014/main" val="540449776"/>
                    </a:ext>
                  </a:extLst>
                </a:gridCol>
                <a:gridCol w="5000247">
                  <a:extLst>
                    <a:ext uri="{9D8B030D-6E8A-4147-A177-3AD203B41FA5}">
                      <a16:colId xmlns:a16="http://schemas.microsoft.com/office/drawing/2014/main" val="2843148011"/>
                    </a:ext>
                  </a:extLst>
                </a:gridCol>
              </a:tblGrid>
              <a:tr h="370840">
                <a:tc>
                  <a:txBody>
                    <a:bodyPr/>
                    <a:lstStyle/>
                    <a:p>
                      <a:endParaRPr lang="de-DE" b="0" dirty="0"/>
                    </a:p>
                  </a:txBody>
                  <a:tcPr/>
                </a:tc>
                <a:tc>
                  <a:txBody>
                    <a:bodyPr/>
                    <a:lstStyle/>
                    <a:p>
                      <a:r>
                        <a:rPr lang="de-DE" b="0"/>
                        <a:t>Pro</a:t>
                      </a:r>
                      <a:endParaRPr lang="de-DE" b="0" dirty="0"/>
                    </a:p>
                  </a:txBody>
                  <a:tcPr/>
                </a:tc>
                <a:tc>
                  <a:txBody>
                    <a:bodyPr/>
                    <a:lstStyle/>
                    <a:p>
                      <a:r>
                        <a:rPr lang="de-DE" b="0"/>
                        <a:t>Con</a:t>
                      </a:r>
                      <a:endParaRPr lang="de-DE" b="0" dirty="0"/>
                    </a:p>
                  </a:txBody>
                  <a:tcPr/>
                </a:tc>
                <a:extLst>
                  <a:ext uri="{0D108BD9-81ED-4DB2-BD59-A6C34878D82A}">
                    <a16:rowId xmlns:a16="http://schemas.microsoft.com/office/drawing/2014/main" val="3270391303"/>
                  </a:ext>
                </a:extLst>
              </a:tr>
              <a:tr h="370840">
                <a:tc>
                  <a:txBody>
                    <a:bodyPr/>
                    <a:lstStyle/>
                    <a:p>
                      <a:r>
                        <a:rPr lang="de-DE" b="0"/>
                        <a:t>Rule-based</a:t>
                      </a:r>
                      <a:endParaRPr lang="de-DE" b="0" dirty="0"/>
                    </a:p>
                  </a:txBody>
                  <a:tcPr/>
                </a:tc>
                <a:tc>
                  <a:txBody>
                    <a:bodyPr/>
                    <a:lstStyle/>
                    <a:p>
                      <a:pPr lvl="0">
                        <a:buNone/>
                      </a:pPr>
                      <a:r>
                        <a:rPr lang="de-DE" sz="1800" b="0" i="0" u="none" strike="noStrike" noProof="0">
                          <a:latin typeface="Arial"/>
                        </a:rPr>
                        <a:t>Declarative</a:t>
                      </a:r>
                    </a:p>
                    <a:p>
                      <a:pPr lvl="0">
                        <a:buNone/>
                      </a:pPr>
                      <a:r>
                        <a:rPr lang="de-DE" sz="1800" b="0" i="0" u="none" strike="noStrike" noProof="0"/>
                        <a:t>Easy to comprehend</a:t>
                      </a:r>
                    </a:p>
                    <a:p>
                      <a:pPr lvl="0">
                        <a:buNone/>
                      </a:pPr>
                      <a:r>
                        <a:rPr lang="de-DE" sz="1800" b="0" i="0" u="none" strike="noStrike" noProof="0">
                          <a:latin typeface="Arial"/>
                        </a:rPr>
                        <a:t>Easy to maintain</a:t>
                      </a:r>
                    </a:p>
                    <a:p>
                      <a:pPr lvl="0">
                        <a:buNone/>
                      </a:pPr>
                      <a:r>
                        <a:rPr lang="de-DE" sz="1800" b="0" i="0" u="sng" strike="noStrike" noProof="0" dirty="0"/>
                        <a:t>Easy to incorporate </a:t>
                      </a:r>
                      <a:r>
                        <a:rPr lang="de-DE" sz="1800" b="0" i="0" u="sng" strike="noStrike" noProof="0">
                          <a:latin typeface="Arial"/>
                        </a:rPr>
                        <a:t>domain knowledge</a:t>
                      </a:r>
                    </a:p>
                    <a:p>
                      <a:pPr lvl="0">
                        <a:buNone/>
                      </a:pPr>
                      <a:r>
                        <a:rPr lang="de-DE" sz="1800" b="0" i="0" u="none" strike="noStrike" noProof="0"/>
                        <a:t>Easy to trace and fix the cause of errors</a:t>
                      </a:r>
                      <a:endParaRPr lang="de-DE"/>
                    </a:p>
                  </a:txBody>
                  <a:tcPr/>
                </a:tc>
                <a:tc>
                  <a:txBody>
                    <a:bodyPr/>
                    <a:lstStyle/>
                    <a:p>
                      <a:r>
                        <a:rPr lang="de-DE" b="0"/>
                        <a:t>Heuristic</a:t>
                      </a:r>
                    </a:p>
                    <a:p>
                      <a:pPr lvl="0">
                        <a:buNone/>
                      </a:pPr>
                      <a:r>
                        <a:rPr lang="de-DE" b="0"/>
                        <a:t>Requires tedious manual labor</a:t>
                      </a:r>
                      <a:endParaRPr lang="de-DE" b="0" dirty="0"/>
                    </a:p>
                  </a:txBody>
                  <a:tcPr/>
                </a:tc>
                <a:extLst>
                  <a:ext uri="{0D108BD9-81ED-4DB2-BD59-A6C34878D82A}">
                    <a16:rowId xmlns:a16="http://schemas.microsoft.com/office/drawing/2014/main" val="1910059675"/>
                  </a:ext>
                </a:extLst>
              </a:tr>
              <a:tr h="370840">
                <a:tc>
                  <a:txBody>
                    <a:bodyPr/>
                    <a:lstStyle/>
                    <a:p>
                      <a:r>
                        <a:rPr lang="de-DE" b="0"/>
                        <a:t>ML</a:t>
                      </a:r>
                      <a:endParaRPr lang="de-DE" b="0" dirty="0"/>
                    </a:p>
                  </a:txBody>
                  <a:tcPr/>
                </a:tc>
                <a:tc>
                  <a:txBody>
                    <a:bodyPr/>
                    <a:lstStyle/>
                    <a:p>
                      <a:r>
                        <a:rPr lang="de-DE" b="0"/>
                        <a:t>Trainable</a:t>
                      </a:r>
                    </a:p>
                    <a:p>
                      <a:pPr lvl="0">
                        <a:buNone/>
                      </a:pPr>
                      <a:r>
                        <a:rPr lang="de-DE" b="0"/>
                        <a:t>Adaptable</a:t>
                      </a:r>
                    </a:p>
                    <a:p>
                      <a:pPr lvl="0">
                        <a:buNone/>
                      </a:pPr>
                      <a:r>
                        <a:rPr lang="de-DE" b="0"/>
                        <a:t>Reduces manual effort</a:t>
                      </a:r>
                      <a:endParaRPr lang="de-DE" b="0" dirty="0"/>
                    </a:p>
                  </a:txBody>
                  <a:tcPr/>
                </a:tc>
                <a:tc>
                  <a:txBody>
                    <a:bodyPr/>
                    <a:lstStyle/>
                    <a:p>
                      <a:r>
                        <a:rPr lang="de-DE" b="0" u="sng"/>
                        <a:t>Requires labeled data</a:t>
                      </a:r>
                    </a:p>
                    <a:p>
                      <a:pPr lvl="0">
                        <a:buNone/>
                      </a:pPr>
                      <a:r>
                        <a:rPr lang="de-DE" b="0"/>
                        <a:t>Requires retraining for domain adaption</a:t>
                      </a:r>
                    </a:p>
                    <a:p>
                      <a:pPr lvl="0">
                        <a:buNone/>
                      </a:pPr>
                      <a:r>
                        <a:rPr lang="de-DE" b="0"/>
                        <a:t>Requires ML expertise to use or maintain</a:t>
                      </a:r>
                    </a:p>
                    <a:p>
                      <a:pPr lvl="0">
                        <a:buNone/>
                      </a:pPr>
                      <a:r>
                        <a:rPr lang="de-DE" b="0"/>
                        <a:t>Opaque</a:t>
                      </a:r>
                      <a:endParaRPr lang="de-DE" b="0" dirty="0"/>
                    </a:p>
                  </a:txBody>
                  <a:tcPr/>
                </a:tc>
                <a:extLst>
                  <a:ext uri="{0D108BD9-81ED-4DB2-BD59-A6C34878D82A}">
                    <a16:rowId xmlns:a16="http://schemas.microsoft.com/office/drawing/2014/main" val="4002962621"/>
                  </a:ext>
                </a:extLst>
              </a:tr>
            </a:tbl>
          </a:graphicData>
        </a:graphic>
      </p:graphicFrame>
      <p:sp>
        <p:nvSpPr>
          <p:cNvPr id="4" name="Datumsplatzhalter 3">
            <a:extLst>
              <a:ext uri="{FF2B5EF4-FFF2-40B4-BE49-F238E27FC236}">
                <a16:creationId xmlns:a16="http://schemas.microsoft.com/office/drawing/2014/main" id="{33A9A253-B728-4CCD-86C2-26A0BB2C49B8}"/>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95F1F152-92CD-4865-9ED5-5191386ADE35}"/>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018DB48B-8E29-469F-9899-50BD76B08200}"/>
              </a:ext>
            </a:extLst>
          </p:cNvPr>
          <p:cNvSpPr>
            <a:spLocks noGrp="1"/>
          </p:cNvSpPr>
          <p:nvPr>
            <p:ph type="sldNum" sz="quarter" idx="12"/>
          </p:nvPr>
        </p:nvSpPr>
        <p:spPr/>
        <p:txBody>
          <a:bodyPr/>
          <a:lstStyle/>
          <a:p>
            <a:pPr>
              <a:defRPr/>
            </a:pPr>
            <a:fld id="{05BC9FAB-BDC1-47C0-A8BB-6E12A8205D33}" type="slidenum">
              <a:rPr lang="de-DE"/>
              <a:pPr>
                <a:defRPr/>
              </a:pPr>
              <a:t>7</a:t>
            </a:fld>
            <a:endParaRPr lang="de-DE" dirty="0"/>
          </a:p>
        </p:txBody>
      </p:sp>
      <p:sp>
        <p:nvSpPr>
          <p:cNvPr id="3" name="Sprechblase: rechteckig mit abgerundeten Ecken 2">
            <a:extLst>
              <a:ext uri="{FF2B5EF4-FFF2-40B4-BE49-F238E27FC236}">
                <a16:creationId xmlns:a16="http://schemas.microsoft.com/office/drawing/2014/main" id="{2A6373B2-78B5-4396-A0DA-51CECF4F38AD}"/>
              </a:ext>
            </a:extLst>
          </p:cNvPr>
          <p:cNvSpPr/>
          <p:nvPr/>
        </p:nvSpPr>
        <p:spPr bwMode="auto">
          <a:xfrm>
            <a:off x="2175164" y="1504954"/>
            <a:ext cx="7699052" cy="1280926"/>
          </a:xfrm>
          <a:prstGeom prst="wedgeRoundRectCallout">
            <a:avLst/>
          </a:prstGeom>
          <a:ln>
            <a:solidFill>
              <a:srgbClr val="4472C4"/>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de-DE">
                <a:ea typeface="+mn-lt"/>
                <a:cs typeface="+mn-lt"/>
              </a:rPr>
              <a:t>German Code of Civil Procedure (§313 ZPO) and </a:t>
            </a:r>
            <a:endParaRPr lang="de-DE" dirty="0">
              <a:ea typeface="+mn-lt"/>
              <a:cs typeface="+mn-lt"/>
            </a:endParaRPr>
          </a:p>
          <a:p>
            <a:r>
              <a:rPr lang="de-DE">
                <a:ea typeface="+mn-lt"/>
                <a:cs typeface="+mn-lt"/>
              </a:rPr>
              <a:t>Code of Criminal Procedure (§267 StPO)</a:t>
            </a:r>
          </a:p>
          <a:p>
            <a:r>
              <a:rPr lang="de-DE" dirty="0">
                <a:ea typeface="+mn-lt"/>
                <a:cs typeface="+mn-lt"/>
              </a:rPr>
              <a:t>regulate the </a:t>
            </a:r>
            <a:r>
              <a:rPr lang="de-DE">
                <a:ea typeface="+mn-lt"/>
                <a:cs typeface="+mn-lt"/>
              </a:rPr>
              <a:t>content and structure of German judgments</a:t>
            </a:r>
            <a:endParaRPr lang="de-DE">
              <a:cs typeface="Arial"/>
            </a:endParaRPr>
          </a:p>
        </p:txBody>
      </p:sp>
    </p:spTree>
    <p:extLst>
      <p:ext uri="{BB962C8B-B14F-4D97-AF65-F5344CB8AC3E}">
        <p14:creationId xmlns:p14="http://schemas.microsoft.com/office/powerpoint/2010/main" val="152398519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C23649-213C-41F0-9DCC-769CADDFB926}"/>
              </a:ext>
            </a:extLst>
          </p:cNvPr>
          <p:cNvSpPr>
            <a:spLocks noGrp="1"/>
          </p:cNvSpPr>
          <p:nvPr>
            <p:ph type="title"/>
          </p:nvPr>
        </p:nvSpPr>
        <p:spPr/>
        <p:txBody>
          <a:bodyPr/>
          <a:lstStyle/>
          <a:p>
            <a:r>
              <a:rPr lang="de-DE">
                <a:ea typeface="+mj-lt"/>
                <a:cs typeface="+mj-lt"/>
              </a:rPr>
              <a:t>Rule-based Approaches vs. Machine Learning</a:t>
            </a:r>
            <a:endParaRPr lang="de-DE"/>
          </a:p>
        </p:txBody>
      </p:sp>
      <p:graphicFrame>
        <p:nvGraphicFramePr>
          <p:cNvPr id="7" name="Tabelle 7">
            <a:extLst>
              <a:ext uri="{FF2B5EF4-FFF2-40B4-BE49-F238E27FC236}">
                <a16:creationId xmlns:a16="http://schemas.microsoft.com/office/drawing/2014/main" id="{BC89402D-E67D-4FDB-BED3-A5EF1280A730}"/>
              </a:ext>
            </a:extLst>
          </p:cNvPr>
          <p:cNvGraphicFramePr>
            <a:graphicFrameLocks noGrp="1"/>
          </p:cNvGraphicFramePr>
          <p:nvPr>
            <p:ph idx="1"/>
          </p:nvPr>
        </p:nvGraphicFramePr>
        <p:xfrm>
          <a:off x="339038" y="1714551"/>
          <a:ext cx="11522069" cy="3022600"/>
        </p:xfrm>
        <a:graphic>
          <a:graphicData uri="http://schemas.openxmlformats.org/drawingml/2006/table">
            <a:tbl>
              <a:tblPr firstRow="1" firstCol="1" bandRow="1">
                <a:tableStyleId>{7DF18680-E054-41AD-8BC1-D1AEF772440D}</a:tableStyleId>
              </a:tblPr>
              <a:tblGrid>
                <a:gridCol w="1998721">
                  <a:extLst>
                    <a:ext uri="{9D8B030D-6E8A-4147-A177-3AD203B41FA5}">
                      <a16:colId xmlns:a16="http://schemas.microsoft.com/office/drawing/2014/main" val="1265464990"/>
                    </a:ext>
                  </a:extLst>
                </a:gridCol>
                <a:gridCol w="4523101">
                  <a:extLst>
                    <a:ext uri="{9D8B030D-6E8A-4147-A177-3AD203B41FA5}">
                      <a16:colId xmlns:a16="http://schemas.microsoft.com/office/drawing/2014/main" val="540449776"/>
                    </a:ext>
                  </a:extLst>
                </a:gridCol>
                <a:gridCol w="5000247">
                  <a:extLst>
                    <a:ext uri="{9D8B030D-6E8A-4147-A177-3AD203B41FA5}">
                      <a16:colId xmlns:a16="http://schemas.microsoft.com/office/drawing/2014/main" val="2843148011"/>
                    </a:ext>
                  </a:extLst>
                </a:gridCol>
              </a:tblGrid>
              <a:tr h="370840">
                <a:tc>
                  <a:txBody>
                    <a:bodyPr/>
                    <a:lstStyle/>
                    <a:p>
                      <a:endParaRPr lang="de-DE" b="0" dirty="0"/>
                    </a:p>
                  </a:txBody>
                  <a:tcPr/>
                </a:tc>
                <a:tc>
                  <a:txBody>
                    <a:bodyPr/>
                    <a:lstStyle/>
                    <a:p>
                      <a:r>
                        <a:rPr lang="de-DE" b="0"/>
                        <a:t>Pro</a:t>
                      </a:r>
                      <a:endParaRPr lang="de-DE" b="0" dirty="0"/>
                    </a:p>
                  </a:txBody>
                  <a:tcPr/>
                </a:tc>
                <a:tc>
                  <a:txBody>
                    <a:bodyPr/>
                    <a:lstStyle/>
                    <a:p>
                      <a:r>
                        <a:rPr lang="de-DE" b="0"/>
                        <a:t>Con</a:t>
                      </a:r>
                      <a:endParaRPr lang="de-DE" b="0" dirty="0"/>
                    </a:p>
                  </a:txBody>
                  <a:tcPr/>
                </a:tc>
                <a:extLst>
                  <a:ext uri="{0D108BD9-81ED-4DB2-BD59-A6C34878D82A}">
                    <a16:rowId xmlns:a16="http://schemas.microsoft.com/office/drawing/2014/main" val="3270391303"/>
                  </a:ext>
                </a:extLst>
              </a:tr>
              <a:tr h="370840">
                <a:tc>
                  <a:txBody>
                    <a:bodyPr/>
                    <a:lstStyle/>
                    <a:p>
                      <a:r>
                        <a:rPr lang="de-DE" b="0"/>
                        <a:t>Rule-based</a:t>
                      </a:r>
                      <a:endParaRPr lang="de-DE" b="0" dirty="0"/>
                    </a:p>
                  </a:txBody>
                  <a:tcPr/>
                </a:tc>
                <a:tc>
                  <a:txBody>
                    <a:bodyPr/>
                    <a:lstStyle/>
                    <a:p>
                      <a:pPr lvl="0">
                        <a:buNone/>
                      </a:pPr>
                      <a:r>
                        <a:rPr lang="de-DE" sz="1800" b="0" i="0" u="none" strike="noStrike" noProof="0">
                          <a:latin typeface="Arial"/>
                        </a:rPr>
                        <a:t>Declarative</a:t>
                      </a:r>
                    </a:p>
                    <a:p>
                      <a:pPr lvl="0">
                        <a:buNone/>
                      </a:pPr>
                      <a:r>
                        <a:rPr lang="de-DE" sz="1800" b="0" i="0" u="none" strike="noStrike" noProof="0"/>
                        <a:t>Easy to comprehend</a:t>
                      </a:r>
                    </a:p>
                    <a:p>
                      <a:pPr lvl="0">
                        <a:buNone/>
                      </a:pPr>
                      <a:r>
                        <a:rPr lang="de-DE" sz="1800" b="0" i="0" u="none" strike="noStrike" noProof="0">
                          <a:latin typeface="Arial"/>
                        </a:rPr>
                        <a:t>Easy to maintain</a:t>
                      </a:r>
                    </a:p>
                    <a:p>
                      <a:pPr lvl="0">
                        <a:buNone/>
                      </a:pPr>
                      <a:r>
                        <a:rPr lang="de-DE" sz="1800" b="0" i="0" u="sng" strike="noStrike" noProof="0" dirty="0"/>
                        <a:t>Easy to incorporate </a:t>
                      </a:r>
                      <a:r>
                        <a:rPr lang="de-DE" sz="1800" b="0" i="0" u="sng" strike="noStrike" noProof="0">
                          <a:latin typeface="Arial"/>
                        </a:rPr>
                        <a:t>domain knowledge</a:t>
                      </a:r>
                    </a:p>
                    <a:p>
                      <a:pPr lvl="0">
                        <a:buNone/>
                      </a:pPr>
                      <a:r>
                        <a:rPr lang="de-DE" sz="1800" b="0" i="0" u="none" strike="noStrike" noProof="0"/>
                        <a:t>Easy to trace and fix the cause of errors</a:t>
                      </a:r>
                      <a:endParaRPr lang="de-DE"/>
                    </a:p>
                  </a:txBody>
                  <a:tcPr/>
                </a:tc>
                <a:tc>
                  <a:txBody>
                    <a:bodyPr/>
                    <a:lstStyle/>
                    <a:p>
                      <a:r>
                        <a:rPr lang="de-DE" b="0"/>
                        <a:t>Heuristic</a:t>
                      </a:r>
                    </a:p>
                    <a:p>
                      <a:pPr lvl="0">
                        <a:buNone/>
                      </a:pPr>
                      <a:r>
                        <a:rPr lang="de-DE" b="0"/>
                        <a:t>Requires tedious manual labor</a:t>
                      </a:r>
                      <a:endParaRPr lang="de-DE" b="0" dirty="0"/>
                    </a:p>
                  </a:txBody>
                  <a:tcPr/>
                </a:tc>
                <a:extLst>
                  <a:ext uri="{0D108BD9-81ED-4DB2-BD59-A6C34878D82A}">
                    <a16:rowId xmlns:a16="http://schemas.microsoft.com/office/drawing/2014/main" val="1910059675"/>
                  </a:ext>
                </a:extLst>
              </a:tr>
              <a:tr h="370840">
                <a:tc>
                  <a:txBody>
                    <a:bodyPr/>
                    <a:lstStyle/>
                    <a:p>
                      <a:r>
                        <a:rPr lang="de-DE" b="0"/>
                        <a:t>ML</a:t>
                      </a:r>
                      <a:endParaRPr lang="de-DE" b="0" dirty="0"/>
                    </a:p>
                  </a:txBody>
                  <a:tcPr/>
                </a:tc>
                <a:tc>
                  <a:txBody>
                    <a:bodyPr/>
                    <a:lstStyle/>
                    <a:p>
                      <a:r>
                        <a:rPr lang="de-DE" b="0"/>
                        <a:t>Trainable</a:t>
                      </a:r>
                    </a:p>
                    <a:p>
                      <a:pPr lvl="0">
                        <a:buNone/>
                      </a:pPr>
                      <a:r>
                        <a:rPr lang="de-DE" b="0"/>
                        <a:t>Adaptable</a:t>
                      </a:r>
                    </a:p>
                    <a:p>
                      <a:pPr lvl="0">
                        <a:buNone/>
                      </a:pPr>
                      <a:r>
                        <a:rPr lang="de-DE" b="0"/>
                        <a:t>Reduces manual effort</a:t>
                      </a:r>
                      <a:endParaRPr lang="de-DE" b="0" dirty="0"/>
                    </a:p>
                  </a:txBody>
                  <a:tcPr/>
                </a:tc>
                <a:tc>
                  <a:txBody>
                    <a:bodyPr/>
                    <a:lstStyle/>
                    <a:p>
                      <a:r>
                        <a:rPr lang="de-DE" b="0" u="sng"/>
                        <a:t>Requires labeled data</a:t>
                      </a:r>
                    </a:p>
                    <a:p>
                      <a:pPr lvl="0">
                        <a:buNone/>
                      </a:pPr>
                      <a:r>
                        <a:rPr lang="de-DE" b="0"/>
                        <a:t>Requires retraining for domain adaption</a:t>
                      </a:r>
                    </a:p>
                    <a:p>
                      <a:pPr lvl="0">
                        <a:buNone/>
                      </a:pPr>
                      <a:r>
                        <a:rPr lang="de-DE" b="0"/>
                        <a:t>Requires ML expertise to use or maintain</a:t>
                      </a:r>
                    </a:p>
                    <a:p>
                      <a:pPr lvl="0">
                        <a:buNone/>
                      </a:pPr>
                      <a:r>
                        <a:rPr lang="de-DE" b="0"/>
                        <a:t>Opaque</a:t>
                      </a:r>
                      <a:endParaRPr lang="de-DE" b="0" dirty="0"/>
                    </a:p>
                  </a:txBody>
                  <a:tcPr/>
                </a:tc>
                <a:extLst>
                  <a:ext uri="{0D108BD9-81ED-4DB2-BD59-A6C34878D82A}">
                    <a16:rowId xmlns:a16="http://schemas.microsoft.com/office/drawing/2014/main" val="4002962621"/>
                  </a:ext>
                </a:extLst>
              </a:tr>
            </a:tbl>
          </a:graphicData>
        </a:graphic>
      </p:graphicFrame>
      <p:sp>
        <p:nvSpPr>
          <p:cNvPr id="4" name="Datumsplatzhalter 3">
            <a:extLst>
              <a:ext uri="{FF2B5EF4-FFF2-40B4-BE49-F238E27FC236}">
                <a16:creationId xmlns:a16="http://schemas.microsoft.com/office/drawing/2014/main" id="{33A9A253-B728-4CCD-86C2-26A0BB2C49B8}"/>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95F1F152-92CD-4865-9ED5-5191386ADE35}"/>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018DB48B-8E29-469F-9899-50BD76B08200}"/>
              </a:ext>
            </a:extLst>
          </p:cNvPr>
          <p:cNvSpPr>
            <a:spLocks noGrp="1"/>
          </p:cNvSpPr>
          <p:nvPr>
            <p:ph type="sldNum" sz="quarter" idx="12"/>
          </p:nvPr>
        </p:nvSpPr>
        <p:spPr/>
        <p:txBody>
          <a:bodyPr/>
          <a:lstStyle/>
          <a:p>
            <a:pPr>
              <a:defRPr/>
            </a:pPr>
            <a:fld id="{05BC9FAB-BDC1-47C0-A8BB-6E12A8205D33}" type="slidenum">
              <a:rPr lang="de-DE"/>
              <a:pPr>
                <a:defRPr/>
              </a:pPr>
              <a:t>8</a:t>
            </a:fld>
            <a:endParaRPr lang="de-DE" dirty="0"/>
          </a:p>
        </p:txBody>
      </p:sp>
      <p:sp>
        <p:nvSpPr>
          <p:cNvPr id="3" name="Sprechblase: rechteckig mit abgerundeten Ecken 2">
            <a:extLst>
              <a:ext uri="{FF2B5EF4-FFF2-40B4-BE49-F238E27FC236}">
                <a16:creationId xmlns:a16="http://schemas.microsoft.com/office/drawing/2014/main" id="{DEB0580A-509E-412F-BA97-EF2D22CD94FB}"/>
              </a:ext>
            </a:extLst>
          </p:cNvPr>
          <p:cNvSpPr/>
          <p:nvPr/>
        </p:nvSpPr>
        <p:spPr bwMode="auto">
          <a:xfrm flipH="1">
            <a:off x="4801008" y="2197681"/>
            <a:ext cx="4488872" cy="1166830"/>
          </a:xfrm>
          <a:prstGeom prst="wedgeRoundRectCallout">
            <a:avLst/>
          </a:prstGeom>
          <a:ln>
            <a:solidFill>
              <a:srgbClr val="4472C4"/>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de-DE">
                <a:solidFill>
                  <a:schemeClr val="tx1"/>
                </a:solidFill>
                <a:cs typeface="Arial"/>
              </a:rPr>
              <a:t>Publishers provide labeled judgments</a:t>
            </a:r>
            <a:endParaRPr lang="de-DE" dirty="0">
              <a:solidFill>
                <a:schemeClr val="tx1"/>
              </a:solidFill>
              <a:cs typeface="Arial" pitchFamily="34" charset="0"/>
            </a:endParaRPr>
          </a:p>
        </p:txBody>
      </p:sp>
    </p:spTree>
    <p:extLst>
      <p:ext uri="{BB962C8B-B14F-4D97-AF65-F5344CB8AC3E}">
        <p14:creationId xmlns:p14="http://schemas.microsoft.com/office/powerpoint/2010/main" val="78450103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3B71AE-F18F-4A9D-8257-1112E9E9FB00}"/>
              </a:ext>
            </a:extLst>
          </p:cNvPr>
          <p:cNvSpPr>
            <a:spLocks noGrp="1"/>
          </p:cNvSpPr>
          <p:nvPr>
            <p:ph type="title"/>
          </p:nvPr>
        </p:nvSpPr>
        <p:spPr/>
        <p:txBody>
          <a:bodyPr/>
          <a:lstStyle/>
          <a:p>
            <a:r>
              <a:rPr lang="de-DE">
                <a:cs typeface="Arial Unicode MS"/>
              </a:rPr>
              <a:t>XML Otto Schmidt -&gt; Plain text judgment</a:t>
            </a:r>
            <a:endParaRPr lang="de-DE"/>
          </a:p>
        </p:txBody>
      </p:sp>
      <p:pic>
        <p:nvPicPr>
          <p:cNvPr id="7" name="Grafik 7" descr="Ein Bild, das Screenshot enthält.&#10;&#10;Mit sehr hoher Zuverlässigkeit generierte Beschreibung">
            <a:extLst>
              <a:ext uri="{FF2B5EF4-FFF2-40B4-BE49-F238E27FC236}">
                <a16:creationId xmlns:a16="http://schemas.microsoft.com/office/drawing/2014/main" id="{1FEC3997-A8C3-43F2-8655-D8274E23783A}"/>
              </a:ext>
            </a:extLst>
          </p:cNvPr>
          <p:cNvPicPr>
            <a:picLocks noGrp="1" noChangeAspect="1"/>
          </p:cNvPicPr>
          <p:nvPr>
            <p:ph idx="1"/>
          </p:nvPr>
        </p:nvPicPr>
        <p:blipFill rotWithShape="1">
          <a:blip r:embed="rId2"/>
          <a:srcRect r="25941" b="-90"/>
          <a:stretch/>
        </p:blipFill>
        <p:spPr>
          <a:xfrm>
            <a:off x="32512" y="942611"/>
            <a:ext cx="4490143" cy="5405535"/>
          </a:xfrm>
        </p:spPr>
      </p:pic>
      <p:sp>
        <p:nvSpPr>
          <p:cNvPr id="4" name="Datumsplatzhalter 3">
            <a:extLst>
              <a:ext uri="{FF2B5EF4-FFF2-40B4-BE49-F238E27FC236}">
                <a16:creationId xmlns:a16="http://schemas.microsoft.com/office/drawing/2014/main" id="{2A1DA672-8513-46D1-81CC-84C8BB835C9D}"/>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71D20B2C-9B79-4859-BDAA-2D76BBF10588}"/>
              </a:ext>
            </a:extLst>
          </p:cNvPr>
          <p:cNvSpPr>
            <a:spLocks noGrp="1"/>
          </p:cNvSpPr>
          <p:nvPr>
            <p:ph type="ftr" sz="quarter" idx="11"/>
          </p:nvPr>
        </p:nvSpPr>
        <p:spPr/>
        <p:txBody>
          <a:bodyPr/>
          <a:lstStyle/>
          <a:p>
            <a:pPr>
              <a:defRPr/>
            </a:pPr>
            <a:r>
              <a:rPr lang="en-US"/>
              <a:t>200427 Knapp BA Final</a:t>
            </a:r>
            <a:endParaRPr lang="de-DE" dirty="0"/>
          </a:p>
        </p:txBody>
      </p:sp>
      <p:sp>
        <p:nvSpPr>
          <p:cNvPr id="6" name="Foliennummernplatzhalter 5">
            <a:extLst>
              <a:ext uri="{FF2B5EF4-FFF2-40B4-BE49-F238E27FC236}">
                <a16:creationId xmlns:a16="http://schemas.microsoft.com/office/drawing/2014/main" id="{8E4FA049-5F3A-4DE6-820F-6C3E530662B5}"/>
              </a:ext>
            </a:extLst>
          </p:cNvPr>
          <p:cNvSpPr>
            <a:spLocks noGrp="1"/>
          </p:cNvSpPr>
          <p:nvPr>
            <p:ph type="sldNum" sz="quarter" idx="12"/>
          </p:nvPr>
        </p:nvSpPr>
        <p:spPr/>
        <p:txBody>
          <a:bodyPr/>
          <a:lstStyle/>
          <a:p>
            <a:pPr>
              <a:defRPr/>
            </a:pPr>
            <a:fld id="{05BC9FAB-BDC1-47C0-A8BB-6E12A8205D33}" type="slidenum">
              <a:rPr lang="de-DE"/>
              <a:pPr>
                <a:defRPr/>
              </a:pPr>
              <a:t>9</a:t>
            </a:fld>
            <a:endParaRPr lang="de-DE" dirty="0"/>
          </a:p>
        </p:txBody>
      </p:sp>
      <p:pic>
        <p:nvPicPr>
          <p:cNvPr id="9" name="Grafik 9">
            <a:extLst>
              <a:ext uri="{FF2B5EF4-FFF2-40B4-BE49-F238E27FC236}">
                <a16:creationId xmlns:a16="http://schemas.microsoft.com/office/drawing/2014/main" id="{39A434DF-09BF-49EB-85AC-F2D3908F8D6D}"/>
              </a:ext>
            </a:extLst>
          </p:cNvPr>
          <p:cNvPicPr>
            <a:picLocks noChangeAspect="1"/>
          </p:cNvPicPr>
          <p:nvPr/>
        </p:nvPicPr>
        <p:blipFill>
          <a:blip r:embed="rId3"/>
          <a:stretch>
            <a:fillRect/>
          </a:stretch>
        </p:blipFill>
        <p:spPr>
          <a:xfrm>
            <a:off x="8694566" y="1209192"/>
            <a:ext cx="3131480" cy="3347579"/>
          </a:xfrm>
          <a:prstGeom prst="rect">
            <a:avLst/>
          </a:prstGeom>
        </p:spPr>
      </p:pic>
      <p:pic>
        <p:nvPicPr>
          <p:cNvPr id="11" name="Grafik 11" descr="Ein Bild, das Essen enthält.&#10;&#10;Mit sehr hoher Zuverlässigkeit generierte Beschreibung">
            <a:extLst>
              <a:ext uri="{FF2B5EF4-FFF2-40B4-BE49-F238E27FC236}">
                <a16:creationId xmlns:a16="http://schemas.microsoft.com/office/drawing/2014/main" id="{3854E0D7-EE90-473C-BF00-B4E4444BC82A}"/>
              </a:ext>
            </a:extLst>
          </p:cNvPr>
          <p:cNvPicPr>
            <a:picLocks noChangeAspect="1"/>
          </p:cNvPicPr>
          <p:nvPr/>
        </p:nvPicPr>
        <p:blipFill>
          <a:blip r:embed="rId4"/>
          <a:stretch>
            <a:fillRect/>
          </a:stretch>
        </p:blipFill>
        <p:spPr>
          <a:xfrm>
            <a:off x="5790350" y="1125862"/>
            <a:ext cx="1688775" cy="2169819"/>
          </a:xfrm>
          <a:prstGeom prst="rect">
            <a:avLst/>
          </a:prstGeom>
        </p:spPr>
      </p:pic>
      <p:sp>
        <p:nvSpPr>
          <p:cNvPr id="14" name="Pfeil: nach rechts 13">
            <a:extLst>
              <a:ext uri="{FF2B5EF4-FFF2-40B4-BE49-F238E27FC236}">
                <a16:creationId xmlns:a16="http://schemas.microsoft.com/office/drawing/2014/main" id="{1B518C22-FFC0-4436-948B-0DAE9FAB5268}"/>
              </a:ext>
            </a:extLst>
          </p:cNvPr>
          <p:cNvSpPr/>
          <p:nvPr/>
        </p:nvSpPr>
        <p:spPr bwMode="auto">
          <a:xfrm>
            <a:off x="4735289" y="1669661"/>
            <a:ext cx="978408" cy="484632"/>
          </a:xfrm>
          <a:prstGeom prst="rightArrow">
            <a:avLst/>
          </a:prstGeom>
          <a:solidFill>
            <a:schemeClr val="accent5">
              <a:lumMod val="40000"/>
              <a:lumOff val="60000"/>
            </a:schemeClr>
          </a:solidFill>
          <a:ln>
            <a:solidFill>
              <a:srgbClr val="4472C4"/>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cxnSp>
        <p:nvCxnSpPr>
          <p:cNvPr id="15" name="Gerade Verbindung mit Pfeil 14">
            <a:extLst>
              <a:ext uri="{FF2B5EF4-FFF2-40B4-BE49-F238E27FC236}">
                <a16:creationId xmlns:a16="http://schemas.microsoft.com/office/drawing/2014/main" id="{592DF3F6-BA10-4CA4-B118-8E68E292E1FE}"/>
              </a:ext>
            </a:extLst>
          </p:cNvPr>
          <p:cNvCxnSpPr/>
          <p:nvPr/>
        </p:nvCxnSpPr>
        <p:spPr bwMode="auto">
          <a:xfrm>
            <a:off x="7220436" y="1354976"/>
            <a:ext cx="1433723" cy="186375"/>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16" name="Gerade Verbindung mit Pfeil 15">
            <a:extLst>
              <a:ext uri="{FF2B5EF4-FFF2-40B4-BE49-F238E27FC236}">
                <a16:creationId xmlns:a16="http://schemas.microsoft.com/office/drawing/2014/main" id="{27C6B184-761F-40B7-B146-5A20460E06FD}"/>
              </a:ext>
            </a:extLst>
          </p:cNvPr>
          <p:cNvCxnSpPr>
            <a:cxnSpLocks/>
          </p:cNvCxnSpPr>
          <p:nvPr/>
        </p:nvCxnSpPr>
        <p:spPr bwMode="auto">
          <a:xfrm flipV="1">
            <a:off x="7220435" y="1648128"/>
            <a:ext cx="1409457" cy="158222"/>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17" name="Gerade Verbindung mit Pfeil 16">
            <a:extLst>
              <a:ext uri="{FF2B5EF4-FFF2-40B4-BE49-F238E27FC236}">
                <a16:creationId xmlns:a16="http://schemas.microsoft.com/office/drawing/2014/main" id="{297DCEE3-6857-4F18-952F-811F4E8ACB11}"/>
              </a:ext>
            </a:extLst>
          </p:cNvPr>
          <p:cNvCxnSpPr>
            <a:cxnSpLocks/>
          </p:cNvCxnSpPr>
          <p:nvPr/>
        </p:nvCxnSpPr>
        <p:spPr bwMode="auto">
          <a:xfrm flipV="1">
            <a:off x="7201022" y="1711224"/>
            <a:ext cx="1487112" cy="410605"/>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18" name="Gerade Verbindung mit Pfeil 17">
            <a:extLst>
              <a:ext uri="{FF2B5EF4-FFF2-40B4-BE49-F238E27FC236}">
                <a16:creationId xmlns:a16="http://schemas.microsoft.com/office/drawing/2014/main" id="{E1A294A2-15BC-4DB4-A24B-AD7716030B9F}"/>
              </a:ext>
            </a:extLst>
          </p:cNvPr>
          <p:cNvCxnSpPr>
            <a:cxnSpLocks/>
          </p:cNvCxnSpPr>
          <p:nvPr/>
        </p:nvCxnSpPr>
        <p:spPr bwMode="auto">
          <a:xfrm flipV="1">
            <a:off x="7210727" y="1759758"/>
            <a:ext cx="1472552" cy="881395"/>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19" name="Gerade Verbindung mit Pfeil 18">
            <a:extLst>
              <a:ext uri="{FF2B5EF4-FFF2-40B4-BE49-F238E27FC236}">
                <a16:creationId xmlns:a16="http://schemas.microsoft.com/office/drawing/2014/main" id="{948057D6-CFD6-4236-BAFD-2A4439D7FB0A}"/>
              </a:ext>
            </a:extLst>
          </p:cNvPr>
          <p:cNvCxnSpPr>
            <a:cxnSpLocks/>
          </p:cNvCxnSpPr>
          <p:nvPr/>
        </p:nvCxnSpPr>
        <p:spPr bwMode="auto">
          <a:xfrm flipV="1">
            <a:off x="7234997" y="1754906"/>
            <a:ext cx="1472551" cy="134733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sp>
        <p:nvSpPr>
          <p:cNvPr id="20" name="Textfeld 19">
            <a:extLst>
              <a:ext uri="{FF2B5EF4-FFF2-40B4-BE49-F238E27FC236}">
                <a16:creationId xmlns:a16="http://schemas.microsoft.com/office/drawing/2014/main" id="{76FC5533-C514-4788-8366-94501F35AC50}"/>
              </a:ext>
            </a:extLst>
          </p:cNvPr>
          <p:cNvSpPr txBox="1"/>
          <p:nvPr/>
        </p:nvSpPr>
        <p:spPr>
          <a:xfrm>
            <a:off x="5153025" y="3629025"/>
            <a:ext cx="2069862"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latin typeface="Arial"/>
                <a:cs typeface="Arial"/>
              </a:rPr>
              <a:t>Template: Rubrum</a:t>
            </a:r>
            <a:endParaRPr lang="de-DE" dirty="0">
              <a:latin typeface="Arial" pitchFamily="34" charset="0"/>
            </a:endParaRPr>
          </a:p>
        </p:txBody>
      </p:sp>
      <p:sp>
        <p:nvSpPr>
          <p:cNvPr id="21" name="Textfeld 20">
            <a:extLst>
              <a:ext uri="{FF2B5EF4-FFF2-40B4-BE49-F238E27FC236}">
                <a16:creationId xmlns:a16="http://schemas.microsoft.com/office/drawing/2014/main" id="{5BE514BE-3D5B-4D07-83F4-3F438A0C62C8}"/>
              </a:ext>
            </a:extLst>
          </p:cNvPr>
          <p:cNvSpPr txBox="1"/>
          <p:nvPr/>
        </p:nvSpPr>
        <p:spPr>
          <a:xfrm>
            <a:off x="8654524" y="4776575"/>
            <a:ext cx="2326342"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de-DE">
                <a:latin typeface="Arial"/>
                <a:cs typeface="Arial"/>
              </a:rPr>
              <a:t>Template: Judgment </a:t>
            </a:r>
            <a:endParaRPr lang="de-DE">
              <a:latin typeface="Arial" pitchFamily="34" charset="0"/>
              <a:cs typeface="Arial"/>
            </a:endParaRPr>
          </a:p>
        </p:txBody>
      </p:sp>
    </p:spTree>
    <p:extLst>
      <p:ext uri="{BB962C8B-B14F-4D97-AF65-F5344CB8AC3E}">
        <p14:creationId xmlns:p14="http://schemas.microsoft.com/office/powerpoint/2010/main" val="1021978242"/>
      </p:ext>
    </p:extLst>
  </p:cSld>
  <p:clrMapOvr>
    <a:masterClrMapping/>
  </p:clrMapOvr>
  <p:transition/>
</p:sld>
</file>

<file path=ppt/theme/theme1.xml><?xml version="1.0" encoding="utf-8"?>
<a:theme xmlns:a="http://schemas.openxmlformats.org/drawingml/2006/main" name="Slides sebis 2013 2">
  <a:themeElements>
    <a:clrScheme name="Benutzerdefiniert 2">
      <a:dk1>
        <a:srgbClr val="000000"/>
      </a:dk1>
      <a:lt1>
        <a:srgbClr val="FFFFFF"/>
      </a:lt1>
      <a:dk2>
        <a:srgbClr val="002143"/>
      </a:dk2>
      <a:lt2>
        <a:srgbClr val="EEECE1"/>
      </a:lt2>
      <a:accent1>
        <a:srgbClr val="91A02F"/>
      </a:accent1>
      <a:accent2>
        <a:srgbClr val="E37C4D"/>
      </a:accent2>
      <a:accent3>
        <a:srgbClr val="DAD7CB"/>
      </a:accent3>
      <a:accent4>
        <a:srgbClr val="003359"/>
      </a:accent4>
      <a:accent5>
        <a:srgbClr val="0073CF"/>
      </a:accent5>
      <a:accent6>
        <a:srgbClr val="98C6EA"/>
      </a:accent6>
      <a:hlink>
        <a:srgbClr val="64A0C8"/>
      </a:hlink>
      <a:folHlink>
        <a:srgbClr val="64A0C8"/>
      </a:folHlink>
    </a:clrScheme>
    <a:fontScheme name="Larissa Klassisch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solidFill>
              <a:schemeClr val="tx1"/>
            </a:solidFill>
            <a:cs typeface="Arial" pitchFamily="34" charset="0"/>
          </a:defRPr>
        </a:defPPr>
      </a:lstStyle>
      <a:style>
        <a:lnRef idx="1">
          <a:schemeClr val="accent3"/>
        </a:lnRef>
        <a:fillRef idx="2">
          <a:schemeClr val="accent3"/>
        </a:fillRef>
        <a:effectRef idx="1">
          <a:schemeClr val="accent3"/>
        </a:effectRef>
        <a:fontRef idx="minor">
          <a:schemeClr val="dk1"/>
        </a:fontRef>
      </a:style>
    </a:spDef>
    <a:lnDef>
      <a:spPr bwMode="auto">
        <a:ln>
          <a:headEnd type="none" w="med" len="med"/>
          <a:tailEnd type="arrow"/>
        </a:ln>
      </a:spPr>
      <a:bodyPr/>
      <a:lstStyle/>
      <a:style>
        <a:lnRef idx="3">
          <a:schemeClr val="dk1"/>
        </a:lnRef>
        <a:fillRef idx="0">
          <a:schemeClr val="dk1"/>
        </a:fillRef>
        <a:effectRef idx="2">
          <a:schemeClr val="dk1"/>
        </a:effectRef>
        <a:fontRef idx="minor">
          <a:schemeClr val="tx1"/>
        </a:fontRef>
      </a:style>
    </a:lnDef>
    <a:txDef>
      <a:spPr>
        <a:noFill/>
        <a:ln>
          <a:noFill/>
        </a:ln>
      </a:spPr>
      <a:bodyPr wrap="none" rtlCol="0">
        <a:spAutoFit/>
      </a:bodyPr>
      <a:lstStyle>
        <a:defPPr>
          <a:defRPr dirty="0" smtClean="0">
            <a:latin typeface="Arial" pitchFamily="34" charset="0"/>
          </a:defRPr>
        </a:defPPr>
      </a:lstStyle>
      <a:style>
        <a:lnRef idx="2">
          <a:schemeClr val="accent3"/>
        </a:lnRef>
        <a:fillRef idx="1">
          <a:schemeClr val="lt1"/>
        </a:fillRef>
        <a:effectRef idx="0">
          <a:schemeClr val="accent3"/>
        </a:effectRef>
        <a:fontRef idx="minor">
          <a:schemeClr val="dk1"/>
        </a:fontRef>
      </a: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71103 Matthes English Master Slide Deck (wide).potx" id="{91040FA8-FD49-4102-AC41-84BC0B08C488}" vid="{045BDA8C-0E4E-43FE-921F-341BE0C2864F}"/>
    </a:ext>
  </a:ext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171103 Matthes English Master Slide Deck (wide)</Template>
  <TotalTime>0</TotalTime>
  <Words>660</Words>
  <Application>Microsoft Office PowerPoint</Application>
  <PresentationFormat>Breitbild</PresentationFormat>
  <Paragraphs>232</Paragraphs>
  <Slides>50</Slides>
  <Notes>7</Notes>
  <HiddenSlides>4</HiddenSlides>
  <MMClips>0</MMClips>
  <ScaleCrop>false</ScaleCrop>
  <HeadingPairs>
    <vt:vector size="4" baseType="variant">
      <vt:variant>
        <vt:lpstr>Design</vt:lpstr>
      </vt:variant>
      <vt:variant>
        <vt:i4>1</vt:i4>
      </vt:variant>
      <vt:variant>
        <vt:lpstr>Folientitel</vt:lpstr>
      </vt:variant>
      <vt:variant>
        <vt:i4>50</vt:i4>
      </vt:variant>
    </vt:vector>
  </HeadingPairs>
  <TitlesOfParts>
    <vt:vector size="51" baseType="lpstr">
      <vt:lpstr>Slides sebis 2013 2</vt:lpstr>
      <vt:lpstr>Metadata Extraction of German Legal Judgments</vt:lpstr>
      <vt:lpstr>Key Facts </vt:lpstr>
      <vt:lpstr>Outline </vt:lpstr>
      <vt:lpstr>Motivation</vt:lpstr>
      <vt:lpstr>Approach</vt:lpstr>
      <vt:lpstr>Rule-based Approaches vs. Machine Learning</vt:lpstr>
      <vt:lpstr>Rule-based Approaches vs. Machine Learning</vt:lpstr>
      <vt:lpstr>Rule-based Approaches vs. Machine Learning</vt:lpstr>
      <vt:lpstr>XML Otto Schmidt -&gt; Plain text judgment</vt:lpstr>
      <vt:lpstr>Research Questions</vt:lpstr>
      <vt:lpstr>Approach</vt:lpstr>
      <vt:lpstr>What metadata should be extracted?</vt:lpstr>
      <vt:lpstr>Metadata in rubrum</vt:lpstr>
      <vt:lpstr>The importance of the reference number</vt:lpstr>
      <vt:lpstr>What is the structure of German legal judgment?</vt:lpstr>
      <vt:lpstr>What is the structure of German legal judgment?</vt:lpstr>
      <vt:lpstr>Reference Number / Aktenzeichen</vt:lpstr>
      <vt:lpstr>What metadata should be extracted?</vt:lpstr>
      <vt:lpstr>Date</vt:lpstr>
      <vt:lpstr>What metadata should be extracted?</vt:lpstr>
      <vt:lpstr>Court</vt:lpstr>
      <vt:lpstr>What metadata should be extracted?</vt:lpstr>
      <vt:lpstr>Type</vt:lpstr>
      <vt:lpstr>What metadata should be extracted?</vt:lpstr>
      <vt:lpstr>Applied Laws / Normenkette</vt:lpstr>
      <vt:lpstr>What metadata should be extracted?</vt:lpstr>
      <vt:lpstr>Named Entity Recognition: References </vt:lpstr>
      <vt:lpstr>What metadata should be extracted?</vt:lpstr>
      <vt:lpstr>Previous Instances</vt:lpstr>
      <vt:lpstr>Segmentation</vt:lpstr>
      <vt:lpstr>Segmentation</vt:lpstr>
      <vt:lpstr>Segmentation</vt:lpstr>
      <vt:lpstr>Segmentation</vt:lpstr>
      <vt:lpstr>Segmentation</vt:lpstr>
      <vt:lpstr>Segmentation</vt:lpstr>
      <vt:lpstr>Segmentation</vt:lpstr>
      <vt:lpstr>Segmentation</vt:lpstr>
      <vt:lpstr>Segmentation</vt:lpstr>
      <vt:lpstr>Applying Domain Knowledge to Segmentation</vt:lpstr>
      <vt:lpstr>Summary</vt:lpstr>
      <vt:lpstr>Future Work and Outlook</vt:lpstr>
      <vt:lpstr>PowerPoint-Präsentation</vt:lpstr>
      <vt:lpstr>PowerPoint-Präsentation</vt:lpstr>
      <vt:lpstr>Problem Statement: Current Situation</vt:lpstr>
      <vt:lpstr>Artifacts</vt:lpstr>
      <vt:lpstr>Schedule</vt:lpstr>
      <vt:lpstr>PowerPoint-Präsentation</vt:lpstr>
      <vt:lpstr>Stick to the good sebis traditions</vt:lpstr>
      <vt:lpstr>Performance Measures</vt:lpstr>
      <vt:lpstr>Use the sebis visual language  (shapes, fonts, colors, sizes)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Metadata Extraction of German Legal Judgments</dc:title>
  <dc:creator/>
  <dc:description>Copyright sebis</dc:description>
  <cp:lastModifiedBy/>
  <cp:revision>1703</cp:revision>
  <dcterms:created xsi:type="dcterms:W3CDTF">2017-11-16T10:00:14Z</dcterms:created>
  <dcterms:modified xsi:type="dcterms:W3CDTF">2020-04-27T12:34:22Z</dcterms:modified>
</cp:coreProperties>
</file>